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embedTrueTypeFonts="1" autoCompressPictures="0">
  <p:sldMasterIdLst>
    <p:sldMasterId id="2147483648" r:id="rId1"/>
  </p:sldMasterIdLst>
  <p:notesMasterIdLst>
    <p:notesMasterId r:id="rId8"/>
  </p:notesMasterIdLst>
  <p:sldIdLst>
    <p:sldId id="321" r:id="rId2"/>
    <p:sldId id="314" r:id="rId3"/>
    <p:sldId id="280" r:id="rId4"/>
    <p:sldId id="322" r:id="rId5"/>
    <p:sldId id="323" r:id="rId6"/>
    <p:sldId id="324" r:id="rId7"/>
  </p:sldIdLst>
  <p:sldSz cx="12192000" cy="6858000"/>
  <p:notesSz cx="6797675" cy="9928225"/>
  <p:embeddedFontLst>
    <p:embeddedFont>
      <p:font typeface="Golos Text" panose="020B0604020202020204" charset="0"/>
      <p:regular r:id="rId9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D2"/>
    <a:srgbClr val="85DFFF"/>
    <a:srgbClr val="19C3FF"/>
    <a:srgbClr val="080717"/>
    <a:srgbClr val="98CB4B"/>
    <a:srgbClr val="FF9966"/>
    <a:srgbClr val="DEA900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6433" autoAdjust="0"/>
  </p:normalViewPr>
  <p:slideViewPr>
    <p:cSldViewPr snapToGrid="0">
      <p:cViewPr varScale="1">
        <p:scale>
          <a:sx n="119" d="100"/>
          <a:sy n="119" d="100"/>
        </p:scale>
        <p:origin x="12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AE440-43B3-458C-B854-3FFE8C2C82B4}" type="datetimeFigureOut">
              <a:rPr lang="ru-RU" smtClean="0"/>
              <a:t>10.04.2025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39705-49F3-4B43-8086-5DA1BA218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75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AF0D0-AF07-4E5D-A6A0-4E0E1B0CE45F}" type="slidenum">
              <a:rPr lang="ru-RU" smtClean="0"/>
              <a:t>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669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551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1F266642-5D9B-BF03-6D12-3AFDF69805D0}"/>
              </a:ext>
            </a:extLst>
          </p:cNvPr>
          <p:cNvSpPr txBox="1">
            <a:spLocks/>
          </p:cNvSpPr>
          <p:nvPr userDrawn="1"/>
        </p:nvSpPr>
        <p:spPr>
          <a:xfrm>
            <a:off x="11574471" y="1"/>
            <a:ext cx="617529" cy="61920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0" smtClean="0">
                <a:solidFill>
                  <a:schemeClr val="tx2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pPr algn="ctr"/>
              <a:t>‹#›</a:t>
            </a:fld>
            <a:endParaRPr lang="en-US" sz="1100" b="0" dirty="0">
              <a:solidFill>
                <a:schemeClr val="tx2">
                  <a:lumMod val="50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3EA1CC-450B-B788-E4DA-A31DEAE37A95}"/>
              </a:ext>
            </a:extLst>
          </p:cNvPr>
          <p:cNvCxnSpPr>
            <a:cxnSpLocks/>
          </p:cNvCxnSpPr>
          <p:nvPr userDrawn="1"/>
        </p:nvCxnSpPr>
        <p:spPr>
          <a:xfrm>
            <a:off x="11574471" y="0"/>
            <a:ext cx="0" cy="619201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5">
            <a:extLst>
              <a:ext uri="{FF2B5EF4-FFF2-40B4-BE49-F238E27FC236}">
                <a16:creationId xmlns:a16="http://schemas.microsoft.com/office/drawing/2014/main" id="{43DC4B2D-CE97-049B-58AE-04A464800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94" y="144759"/>
            <a:ext cx="8424738" cy="6192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950221E-5DEC-C7C8-7E07-DDFC668ED134}"/>
              </a:ext>
            </a:extLst>
          </p:cNvPr>
          <p:cNvSpPr/>
          <p:nvPr userDrawn="1"/>
        </p:nvSpPr>
        <p:spPr>
          <a:xfrm>
            <a:off x="0" y="619201"/>
            <a:ext cx="12192000" cy="289519"/>
          </a:xfrm>
          <a:custGeom>
            <a:avLst/>
            <a:gdLst>
              <a:gd name="connsiteX0" fmla="*/ 12188757 w 12188757"/>
              <a:gd name="connsiteY0" fmla="*/ 0 h 272374"/>
              <a:gd name="connsiteX1" fmla="*/ 9075906 w 12188757"/>
              <a:gd name="connsiteY1" fmla="*/ 0 h 272374"/>
              <a:gd name="connsiteX2" fmla="*/ 8803532 w 12188757"/>
              <a:gd name="connsiteY2" fmla="*/ 272374 h 272374"/>
              <a:gd name="connsiteX3" fmla="*/ 0 w 12188757"/>
              <a:gd name="connsiteY3" fmla="*/ 272374 h 272374"/>
              <a:gd name="connsiteX0" fmla="*/ 12188757 w 12188757"/>
              <a:gd name="connsiteY0" fmla="*/ 4 h 272378"/>
              <a:gd name="connsiteX1" fmla="*/ 9075906 w 12188757"/>
              <a:gd name="connsiteY1" fmla="*/ 4 h 272378"/>
              <a:gd name="connsiteX2" fmla="*/ 8803532 w 12188757"/>
              <a:gd name="connsiteY2" fmla="*/ 272378 h 272378"/>
              <a:gd name="connsiteX3" fmla="*/ 0 w 12188757"/>
              <a:gd name="connsiteY3" fmla="*/ 272378 h 272378"/>
              <a:gd name="connsiteX0" fmla="*/ 12188757 w 12188757"/>
              <a:gd name="connsiteY0" fmla="*/ 4 h 272378"/>
              <a:gd name="connsiteX1" fmla="*/ 9075906 w 12188757"/>
              <a:gd name="connsiteY1" fmla="*/ 4 h 272378"/>
              <a:gd name="connsiteX2" fmla="*/ 8803532 w 12188757"/>
              <a:gd name="connsiteY2" fmla="*/ 272378 h 272378"/>
              <a:gd name="connsiteX3" fmla="*/ 0 w 12188757"/>
              <a:gd name="connsiteY3" fmla="*/ 272378 h 272378"/>
              <a:gd name="connsiteX0" fmla="*/ 12188757 w 12188757"/>
              <a:gd name="connsiteY0" fmla="*/ 0 h 272374"/>
              <a:gd name="connsiteX1" fmla="*/ 9390148 w 12188757"/>
              <a:gd name="connsiteY1" fmla="*/ 2240 h 272374"/>
              <a:gd name="connsiteX2" fmla="*/ 8803532 w 12188757"/>
              <a:gd name="connsiteY2" fmla="*/ 272374 h 272374"/>
              <a:gd name="connsiteX3" fmla="*/ 0 w 12188757"/>
              <a:gd name="connsiteY3" fmla="*/ 272374 h 272374"/>
              <a:gd name="connsiteX0" fmla="*/ 12188757 w 12188757"/>
              <a:gd name="connsiteY0" fmla="*/ 0 h 272374"/>
              <a:gd name="connsiteX1" fmla="*/ 9390148 w 12188757"/>
              <a:gd name="connsiteY1" fmla="*/ 2240 h 272374"/>
              <a:gd name="connsiteX2" fmla="*/ 8803532 w 12188757"/>
              <a:gd name="connsiteY2" fmla="*/ 272374 h 272374"/>
              <a:gd name="connsiteX3" fmla="*/ 0 w 12188757"/>
              <a:gd name="connsiteY3" fmla="*/ 272374 h 272374"/>
              <a:gd name="connsiteX0" fmla="*/ 12188757 w 12188757"/>
              <a:gd name="connsiteY0" fmla="*/ 0 h 272377"/>
              <a:gd name="connsiteX1" fmla="*/ 9390148 w 12188757"/>
              <a:gd name="connsiteY1" fmla="*/ 2240 h 272377"/>
              <a:gd name="connsiteX2" fmla="*/ 8803532 w 12188757"/>
              <a:gd name="connsiteY2" fmla="*/ 272374 h 272377"/>
              <a:gd name="connsiteX3" fmla="*/ 0 w 12188757"/>
              <a:gd name="connsiteY3" fmla="*/ 272374 h 27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757" h="272377">
                <a:moveTo>
                  <a:pt x="12188757" y="0"/>
                </a:moveTo>
                <a:lnTo>
                  <a:pt x="9390148" y="2240"/>
                </a:lnTo>
                <a:cubicBezTo>
                  <a:pt x="9044631" y="3421"/>
                  <a:pt x="9175236" y="273434"/>
                  <a:pt x="8803532" y="272374"/>
                </a:cubicBezTo>
                <a:lnTo>
                  <a:pt x="0" y="272374"/>
                </a:lnTo>
              </a:path>
            </a:pathLst>
          </a:cu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91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2FD483-42C7-2010-66D9-7142C924BA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5F410E3-C29F-9599-6091-194C60DF1386}"/>
              </a:ext>
            </a:extLst>
          </p:cNvPr>
          <p:cNvSpPr txBox="1">
            <a:spLocks/>
          </p:cNvSpPr>
          <p:nvPr userDrawn="1"/>
        </p:nvSpPr>
        <p:spPr>
          <a:xfrm>
            <a:off x="11574471" y="1"/>
            <a:ext cx="617529" cy="619200"/>
          </a:xfrm>
          <a:prstGeom prst="rect">
            <a:avLst/>
          </a:prstGeom>
          <a:solidFill>
            <a:schemeClr val="tx2">
              <a:lumMod val="75000"/>
              <a:alpha val="64000"/>
            </a:schemeClr>
          </a:solidFill>
        </p:spPr>
        <p:txBody>
          <a:bodyPr lIns="0" tIns="0" rIns="0" bIns="0" anchor="ctr"/>
          <a:lstStyle>
            <a:defPPr lvl="0">
              <a:defRPr lang="ru-RU"/>
            </a:defPPr>
            <a:lvl1pPr algn="ctr" defTabSz="1219170">
              <a:defRPr sz="1100" b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  <a:lvl2pPr marL="609585" defTabSz="1219170">
              <a:defRPr sz="2400"/>
            </a:lvl2pPr>
            <a:lvl3pPr marL="1219170" defTabSz="1219170">
              <a:defRPr sz="2400"/>
            </a:lvl3pPr>
            <a:lvl4pPr marL="1828754" defTabSz="1219170">
              <a:defRPr sz="2400"/>
            </a:lvl4pPr>
            <a:lvl5pPr marL="2438339" defTabSz="1219170">
              <a:defRPr sz="2400"/>
            </a:lvl5pPr>
            <a:lvl6pPr marL="3047924" defTabSz="1219170">
              <a:defRPr sz="2400"/>
            </a:lvl6pPr>
            <a:lvl7pPr marL="3657509" defTabSz="1219170">
              <a:defRPr sz="2400"/>
            </a:lvl7pPr>
            <a:lvl8pPr marL="4267093" defTabSz="1219170">
              <a:defRPr sz="2400"/>
            </a:lvl8pPr>
            <a:lvl9pPr marL="4876678" defTabSz="1219170">
              <a:defRPr sz="2400"/>
            </a:lvl9pPr>
          </a:lstStyle>
          <a:p>
            <a:pPr lvl="0"/>
            <a:fld id="{2245CF44-F5A7-4881-A3C6-C17067F190D2}" type="slidenum">
              <a:rPr lang="en-US" smtClean="0"/>
              <a:pPr lvl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E4FA00-6DFE-DA2F-12EF-0635DEEDE766}"/>
              </a:ext>
            </a:extLst>
          </p:cNvPr>
          <p:cNvCxnSpPr>
            <a:cxnSpLocks/>
          </p:cNvCxnSpPr>
          <p:nvPr userDrawn="1"/>
        </p:nvCxnSpPr>
        <p:spPr>
          <a:xfrm>
            <a:off x="11574471" y="0"/>
            <a:ext cx="0" cy="619201"/>
          </a:xfrm>
          <a:prstGeom prst="line">
            <a:avLst/>
          </a:prstGeom>
          <a:ln w="6350">
            <a:solidFill>
              <a:schemeClr val="bg1">
                <a:lumMod val="8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61D3621-683D-2758-8330-1E9FE23623F5}"/>
              </a:ext>
            </a:extLst>
          </p:cNvPr>
          <p:cNvSpPr/>
          <p:nvPr userDrawn="1"/>
        </p:nvSpPr>
        <p:spPr>
          <a:xfrm>
            <a:off x="0" y="619201"/>
            <a:ext cx="12192000" cy="289519"/>
          </a:xfrm>
          <a:custGeom>
            <a:avLst/>
            <a:gdLst>
              <a:gd name="connsiteX0" fmla="*/ 12188757 w 12188757"/>
              <a:gd name="connsiteY0" fmla="*/ 0 h 272374"/>
              <a:gd name="connsiteX1" fmla="*/ 9075906 w 12188757"/>
              <a:gd name="connsiteY1" fmla="*/ 0 h 272374"/>
              <a:gd name="connsiteX2" fmla="*/ 8803532 w 12188757"/>
              <a:gd name="connsiteY2" fmla="*/ 272374 h 272374"/>
              <a:gd name="connsiteX3" fmla="*/ 0 w 12188757"/>
              <a:gd name="connsiteY3" fmla="*/ 272374 h 272374"/>
              <a:gd name="connsiteX0" fmla="*/ 12188757 w 12188757"/>
              <a:gd name="connsiteY0" fmla="*/ 4 h 272378"/>
              <a:gd name="connsiteX1" fmla="*/ 9075906 w 12188757"/>
              <a:gd name="connsiteY1" fmla="*/ 4 h 272378"/>
              <a:gd name="connsiteX2" fmla="*/ 8803532 w 12188757"/>
              <a:gd name="connsiteY2" fmla="*/ 272378 h 272378"/>
              <a:gd name="connsiteX3" fmla="*/ 0 w 12188757"/>
              <a:gd name="connsiteY3" fmla="*/ 272378 h 272378"/>
              <a:gd name="connsiteX0" fmla="*/ 12188757 w 12188757"/>
              <a:gd name="connsiteY0" fmla="*/ 4 h 272378"/>
              <a:gd name="connsiteX1" fmla="*/ 9075906 w 12188757"/>
              <a:gd name="connsiteY1" fmla="*/ 4 h 272378"/>
              <a:gd name="connsiteX2" fmla="*/ 8803532 w 12188757"/>
              <a:gd name="connsiteY2" fmla="*/ 272378 h 272378"/>
              <a:gd name="connsiteX3" fmla="*/ 0 w 12188757"/>
              <a:gd name="connsiteY3" fmla="*/ 272378 h 272378"/>
              <a:gd name="connsiteX0" fmla="*/ 12188757 w 12188757"/>
              <a:gd name="connsiteY0" fmla="*/ 0 h 272374"/>
              <a:gd name="connsiteX1" fmla="*/ 9390148 w 12188757"/>
              <a:gd name="connsiteY1" fmla="*/ 2240 h 272374"/>
              <a:gd name="connsiteX2" fmla="*/ 8803532 w 12188757"/>
              <a:gd name="connsiteY2" fmla="*/ 272374 h 272374"/>
              <a:gd name="connsiteX3" fmla="*/ 0 w 12188757"/>
              <a:gd name="connsiteY3" fmla="*/ 272374 h 272374"/>
              <a:gd name="connsiteX0" fmla="*/ 12188757 w 12188757"/>
              <a:gd name="connsiteY0" fmla="*/ 0 h 272374"/>
              <a:gd name="connsiteX1" fmla="*/ 9390148 w 12188757"/>
              <a:gd name="connsiteY1" fmla="*/ 2240 h 272374"/>
              <a:gd name="connsiteX2" fmla="*/ 8803532 w 12188757"/>
              <a:gd name="connsiteY2" fmla="*/ 272374 h 272374"/>
              <a:gd name="connsiteX3" fmla="*/ 0 w 12188757"/>
              <a:gd name="connsiteY3" fmla="*/ 272374 h 272374"/>
              <a:gd name="connsiteX0" fmla="*/ 12188757 w 12188757"/>
              <a:gd name="connsiteY0" fmla="*/ 0 h 272377"/>
              <a:gd name="connsiteX1" fmla="*/ 9390148 w 12188757"/>
              <a:gd name="connsiteY1" fmla="*/ 2240 h 272377"/>
              <a:gd name="connsiteX2" fmla="*/ 8803532 w 12188757"/>
              <a:gd name="connsiteY2" fmla="*/ 272374 h 272377"/>
              <a:gd name="connsiteX3" fmla="*/ 0 w 12188757"/>
              <a:gd name="connsiteY3" fmla="*/ 272374 h 27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757" h="272377">
                <a:moveTo>
                  <a:pt x="12188757" y="0"/>
                </a:moveTo>
                <a:lnTo>
                  <a:pt x="9390148" y="2240"/>
                </a:lnTo>
                <a:cubicBezTo>
                  <a:pt x="9044631" y="3421"/>
                  <a:pt x="9175236" y="273434"/>
                  <a:pt x="8803532" y="272374"/>
                </a:cubicBezTo>
                <a:lnTo>
                  <a:pt x="0" y="272374"/>
                </a:lnTo>
              </a:path>
            </a:pathLst>
          </a:custGeom>
          <a:ln w="6350">
            <a:solidFill>
              <a:schemeClr val="bg1">
                <a:lumMod val="8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944B212D-4D14-6EB4-569D-31DA72BD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94" y="144759"/>
            <a:ext cx="8424738" cy="6192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000" b="1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681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AB9F408A-C0B9-623B-3421-C2B184D48752}"/>
              </a:ext>
            </a:extLst>
          </p:cNvPr>
          <p:cNvSpPr txBox="1">
            <a:spLocks/>
          </p:cNvSpPr>
          <p:nvPr userDrawn="1"/>
        </p:nvSpPr>
        <p:spPr>
          <a:xfrm>
            <a:off x="11574471" y="1"/>
            <a:ext cx="617529" cy="61920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0" smtClean="0">
                <a:solidFill>
                  <a:schemeClr val="tx2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pPr algn="ctr"/>
              <a:t>‹#›</a:t>
            </a:fld>
            <a:endParaRPr lang="en-US" sz="1100" b="0" dirty="0">
              <a:solidFill>
                <a:schemeClr val="tx2">
                  <a:lumMod val="50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331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17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5" r:id="rId2"/>
    <p:sldLayoutId id="2147483657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consultantplus://offline/ref=63FF11AE41CFB7AC849905F55165B7413FF57531E94BB52324A22705C866EDD6F19046A6584D2E66247E5D9D85BCE826CE114B14E7AC3215yA52J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consultantplus://offline/ref=63FF11AE41CFB7AC849905F55165B7413FF57531E94BB52324A22705C866EDD6F19046A6584D2E66247E5D9D85BCE826CE114B14E7AC3215yA52J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consultantplus://offline/ref=63FF11AE41CFB7AC849905F55165B7413FF57531E94BB52324A22705C866EDD6F19046A6584D2E66247E5D9D85BCE826CE114B14E7AC3215yA52J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AD22F6C-24B8-8F50-DE51-903BEE630E1C}"/>
              </a:ext>
            </a:extLst>
          </p:cNvPr>
          <p:cNvSpPr/>
          <p:nvPr/>
        </p:nvSpPr>
        <p:spPr>
          <a:xfrm>
            <a:off x="0" y="0"/>
            <a:ext cx="5270500" cy="6858000"/>
          </a:xfrm>
          <a:custGeom>
            <a:avLst/>
            <a:gdLst>
              <a:gd name="connsiteX0" fmla="*/ 5461000 w 5461000"/>
              <a:gd name="connsiteY0" fmla="*/ 25400 h 7150100"/>
              <a:gd name="connsiteX1" fmla="*/ 749300 w 5461000"/>
              <a:gd name="connsiteY1" fmla="*/ 711200 h 7150100"/>
              <a:gd name="connsiteX2" fmla="*/ 749300 w 5461000"/>
              <a:gd name="connsiteY2" fmla="*/ 6451600 h 7150100"/>
              <a:gd name="connsiteX3" fmla="*/ 5461000 w 5461000"/>
              <a:gd name="connsiteY3" fmla="*/ 7150100 h 7150100"/>
              <a:gd name="connsiteX4" fmla="*/ 0 w 5461000"/>
              <a:gd name="connsiteY4" fmla="*/ 7150100 h 7150100"/>
              <a:gd name="connsiteX5" fmla="*/ 0 w 5461000"/>
              <a:gd name="connsiteY5" fmla="*/ 0 h 7150100"/>
              <a:gd name="connsiteX6" fmla="*/ 5461000 w 5461000"/>
              <a:gd name="connsiteY6" fmla="*/ 25400 h 715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61000" h="7150100">
                <a:moveTo>
                  <a:pt x="5461000" y="25400"/>
                </a:moveTo>
                <a:lnTo>
                  <a:pt x="749300" y="711200"/>
                </a:lnTo>
                <a:lnTo>
                  <a:pt x="749300" y="6451600"/>
                </a:lnTo>
                <a:lnTo>
                  <a:pt x="5461000" y="7150100"/>
                </a:lnTo>
                <a:lnTo>
                  <a:pt x="0" y="7150100"/>
                </a:lnTo>
                <a:lnTo>
                  <a:pt x="0" y="0"/>
                </a:lnTo>
                <a:lnTo>
                  <a:pt x="5461000" y="254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rgbClr val="009BD2"/>
              </a:gs>
              <a:gs pos="100000">
                <a:srgbClr val="85DFFF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5D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7D8D99-C9EB-AC05-4F2A-282D764B264B}"/>
              </a:ext>
            </a:extLst>
          </p:cNvPr>
          <p:cNvSpPr txBox="1"/>
          <p:nvPr/>
        </p:nvSpPr>
        <p:spPr>
          <a:xfrm>
            <a:off x="1479935" y="2355666"/>
            <a:ext cx="9635390" cy="80881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lvl="0" defTabSz="1219170">
              <a:lnSpc>
                <a:spcPct val="73000"/>
              </a:lnSpc>
              <a:defRPr/>
            </a:pPr>
            <a:r>
              <a:rPr lang="ru-RU" sz="3600" b="1" cap="all" spc="-200" dirty="0" smtClean="0">
                <a:ln w="22225">
                  <a:noFill/>
                </a:ln>
                <a:gradFill flip="none" rotWithShape="1">
                  <a:gsLst>
                    <a:gs pos="3000">
                      <a:srgbClr val="19C3FF"/>
                    </a:gs>
                    <a:gs pos="67000">
                      <a:schemeClr val="tx1">
                        <a:lumMod val="85000"/>
                        <a:lumOff val="1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Golos Text" panose="020B0503020202020204" pitchFamily="34" charset="0"/>
              </a:rPr>
              <a:t>применение </a:t>
            </a:r>
            <a:r>
              <a:rPr lang="ru-RU" sz="3600" b="1" cap="all" spc="-200" dirty="0">
                <a:ln w="22225">
                  <a:noFill/>
                </a:ln>
                <a:gradFill flip="none" rotWithShape="1">
                  <a:gsLst>
                    <a:gs pos="3000">
                      <a:srgbClr val="19C3FF"/>
                    </a:gs>
                    <a:gs pos="67000">
                      <a:schemeClr val="tx1">
                        <a:lumMod val="85000"/>
                        <a:lumOff val="1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Golos Text" panose="020B0503020202020204" pitchFamily="34" charset="0"/>
              </a:rPr>
              <a:t>налоговой амнистии </a:t>
            </a:r>
          </a:p>
          <a:p>
            <a:pPr lvl="0" defTabSz="1219170">
              <a:lnSpc>
                <a:spcPct val="73000"/>
              </a:lnSpc>
              <a:defRPr/>
            </a:pPr>
            <a:r>
              <a:rPr lang="ru-RU" sz="3600" b="1" cap="all" spc="-200" dirty="0">
                <a:ln w="22225">
                  <a:noFill/>
                </a:ln>
                <a:gradFill flip="none" rotWithShape="1">
                  <a:gsLst>
                    <a:gs pos="3000">
                      <a:srgbClr val="19C3FF"/>
                    </a:gs>
                    <a:gs pos="67000">
                      <a:schemeClr val="tx1">
                        <a:lumMod val="85000"/>
                        <a:lumOff val="1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Golos Text" panose="020B0503020202020204" pitchFamily="34" charset="0"/>
              </a:rPr>
              <a:t>дробления бизнеса</a:t>
            </a:r>
          </a:p>
        </p:txBody>
      </p:sp>
      <p:pic>
        <p:nvPicPr>
          <p:cNvPr id="16" name="Graphic 2">
            <a:extLst>
              <a:ext uri="{FF2B5EF4-FFF2-40B4-BE49-F238E27FC236}">
                <a16:creationId xmlns:a16="http://schemas.microsoft.com/office/drawing/2014/main" id="{D6C5F284-CBE3-0BD7-2D1F-66E0D8E80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404" y="839417"/>
            <a:ext cx="1775302" cy="565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7268A-1122-47E2-2AF0-906C0A132D50}"/>
              </a:ext>
            </a:extLst>
          </p:cNvPr>
          <p:cNvSpPr txBox="1"/>
          <p:nvPr/>
        </p:nvSpPr>
        <p:spPr>
          <a:xfrm>
            <a:off x="1479935" y="5728819"/>
            <a:ext cx="200876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009BD2"/>
                </a:solidFill>
                <a:ea typeface="Golos Text" panose="020B0503020202020204" pitchFamily="34" charset="0"/>
                <a:cs typeface="Poppins" panose="00000500000000000000" pitchFamily="2" charset="0"/>
              </a:rPr>
              <a:t>Владимир</a:t>
            </a:r>
            <a:r>
              <a:rPr lang="en-US" sz="1600" b="1" dirty="0" smtClean="0">
                <a:solidFill>
                  <a:srgbClr val="009BD2"/>
                </a:solidFill>
                <a:ea typeface="Golos Text" panose="020B0503020202020204" pitchFamily="34" charset="0"/>
                <a:cs typeface="Poppins" panose="00000500000000000000" pitchFamily="2" charset="0"/>
              </a:rPr>
              <a:t>’2</a:t>
            </a:r>
            <a:r>
              <a:rPr lang="ru-RU" sz="1600" b="1" smtClean="0">
                <a:solidFill>
                  <a:srgbClr val="009BD2"/>
                </a:solidFill>
                <a:ea typeface="Golos Text" panose="020B0503020202020204" pitchFamily="34" charset="0"/>
                <a:cs typeface="Poppins" panose="00000500000000000000" pitchFamily="2" charset="0"/>
              </a:rPr>
              <a:t>5</a:t>
            </a:r>
            <a:endParaRPr lang="id-ID" sz="1600" b="1" dirty="0">
              <a:solidFill>
                <a:srgbClr val="009BD2"/>
              </a:solidFill>
              <a:ea typeface="Golos Text" panose="020B0503020202020204" pitchFamily="34" charset="0"/>
              <a:cs typeface="Poppins" panose="000005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9935" y="4119920"/>
            <a:ext cx="101460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ст. </a:t>
            </a:r>
            <a:r>
              <a:rPr lang="ru-RU" dirty="0"/>
              <a:t>6 Федерального закона от 12.07.2024 N 176-ФЗ "О внесении изменений в части первую и вторую Налогового кодекса Российской Федерации, отдельные законодательные акты Российской Федерации и признании утратившими силу отдельных положений законодательных актов Российской Федерации" (далее - Закон N 176-ФЗ)</a:t>
            </a:r>
            <a:endParaRPr lang="ru-RU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454986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2">
            <a:extLst>
              <a:ext uri="{FF2B5EF4-FFF2-40B4-BE49-F238E27FC236}">
                <a16:creationId xmlns:a16="http://schemas.microsoft.com/office/drawing/2014/main" id="{51E42E3F-5657-3D66-B84B-EE730BAE5388}"/>
              </a:ext>
            </a:extLst>
          </p:cNvPr>
          <p:cNvSpPr/>
          <p:nvPr/>
        </p:nvSpPr>
        <p:spPr>
          <a:xfrm>
            <a:off x="0" y="5278560"/>
            <a:ext cx="12192230" cy="1579440"/>
          </a:xfrm>
          <a:custGeom>
            <a:avLst/>
            <a:gdLst>
              <a:gd name="connsiteX0" fmla="*/ 0 w 12206378"/>
              <a:gd name="connsiteY0" fmla="*/ 1570008 h 1570008"/>
              <a:gd name="connsiteX1" fmla="*/ 0 w 12206378"/>
              <a:gd name="connsiteY1" fmla="*/ 276046 h 1570008"/>
              <a:gd name="connsiteX2" fmla="*/ 8867955 w 12206378"/>
              <a:gd name="connsiteY2" fmla="*/ 276046 h 1570008"/>
              <a:gd name="connsiteX3" fmla="*/ 9351034 w 12206378"/>
              <a:gd name="connsiteY3" fmla="*/ 0 h 1570008"/>
              <a:gd name="connsiteX4" fmla="*/ 12206378 w 12206378"/>
              <a:gd name="connsiteY4" fmla="*/ 0 h 1570008"/>
              <a:gd name="connsiteX5" fmla="*/ 12206378 w 12206378"/>
              <a:gd name="connsiteY5" fmla="*/ 1561381 h 1570008"/>
              <a:gd name="connsiteX6" fmla="*/ 0 w 12206378"/>
              <a:gd name="connsiteY6" fmla="*/ 1570008 h 1570008"/>
              <a:gd name="connsiteX0" fmla="*/ 0 w 12206378"/>
              <a:gd name="connsiteY0" fmla="*/ 1570008 h 1570008"/>
              <a:gd name="connsiteX1" fmla="*/ 0 w 12206378"/>
              <a:gd name="connsiteY1" fmla="*/ 276046 h 1570008"/>
              <a:gd name="connsiteX2" fmla="*/ 8867955 w 12206378"/>
              <a:gd name="connsiteY2" fmla="*/ 276046 h 1570008"/>
              <a:gd name="connsiteX3" fmla="*/ 9351034 w 12206378"/>
              <a:gd name="connsiteY3" fmla="*/ 0 h 1570008"/>
              <a:gd name="connsiteX4" fmla="*/ 12206378 w 12206378"/>
              <a:gd name="connsiteY4" fmla="*/ 0 h 1570008"/>
              <a:gd name="connsiteX5" fmla="*/ 12203994 w 12206378"/>
              <a:gd name="connsiteY5" fmla="*/ 1568514 h 1570008"/>
              <a:gd name="connsiteX6" fmla="*/ 0 w 12206378"/>
              <a:gd name="connsiteY6" fmla="*/ 1570008 h 1570008"/>
              <a:gd name="connsiteX0" fmla="*/ 0 w 12206378"/>
              <a:gd name="connsiteY0" fmla="*/ 1577142 h 1577142"/>
              <a:gd name="connsiteX1" fmla="*/ 0 w 12206378"/>
              <a:gd name="connsiteY1" fmla="*/ 283180 h 1577142"/>
              <a:gd name="connsiteX2" fmla="*/ 8867955 w 12206378"/>
              <a:gd name="connsiteY2" fmla="*/ 283180 h 1577142"/>
              <a:gd name="connsiteX3" fmla="*/ 9351034 w 12206378"/>
              <a:gd name="connsiteY3" fmla="*/ 7134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83180 h 1577142"/>
              <a:gd name="connsiteX2" fmla="*/ 8867955 w 12206378"/>
              <a:gd name="connsiteY2" fmla="*/ 283180 h 1577142"/>
              <a:gd name="connsiteX3" fmla="*/ 9367723 w 12206378"/>
              <a:gd name="connsiteY3" fmla="*/ 0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83180 h 1577142"/>
              <a:gd name="connsiteX2" fmla="*/ 8867955 w 12206378"/>
              <a:gd name="connsiteY2" fmla="*/ 283180 h 1577142"/>
              <a:gd name="connsiteX3" fmla="*/ 9372491 w 12206378"/>
              <a:gd name="connsiteY3" fmla="*/ 4755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83180 h 1577142"/>
              <a:gd name="connsiteX2" fmla="*/ 8867955 w 12206378"/>
              <a:gd name="connsiteY2" fmla="*/ 283180 h 1577142"/>
              <a:gd name="connsiteX3" fmla="*/ 9372491 w 12206378"/>
              <a:gd name="connsiteY3" fmla="*/ 4755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83180 h 1577142"/>
              <a:gd name="connsiteX2" fmla="*/ 8867955 w 12206378"/>
              <a:gd name="connsiteY2" fmla="*/ 283180 h 1577142"/>
              <a:gd name="connsiteX3" fmla="*/ 9372491 w 12206378"/>
              <a:gd name="connsiteY3" fmla="*/ 4755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83180 h 1577142"/>
              <a:gd name="connsiteX2" fmla="*/ 8867955 w 12206378"/>
              <a:gd name="connsiteY2" fmla="*/ 283180 h 1577142"/>
              <a:gd name="connsiteX3" fmla="*/ 9372491 w 12206378"/>
              <a:gd name="connsiteY3" fmla="*/ 4755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83180 h 1577142"/>
              <a:gd name="connsiteX2" fmla="*/ 8865570 w 12206378"/>
              <a:gd name="connsiteY2" fmla="*/ 290314 h 1577142"/>
              <a:gd name="connsiteX3" fmla="*/ 9372491 w 12206378"/>
              <a:gd name="connsiteY3" fmla="*/ 4755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83180 h 1577142"/>
              <a:gd name="connsiteX2" fmla="*/ 8863186 w 12206378"/>
              <a:gd name="connsiteY2" fmla="*/ 287935 h 1577142"/>
              <a:gd name="connsiteX3" fmla="*/ 9372491 w 12206378"/>
              <a:gd name="connsiteY3" fmla="*/ 4755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90313 h 1577142"/>
              <a:gd name="connsiteX2" fmla="*/ 8863186 w 12206378"/>
              <a:gd name="connsiteY2" fmla="*/ 287935 h 1577142"/>
              <a:gd name="connsiteX3" fmla="*/ 9372491 w 12206378"/>
              <a:gd name="connsiteY3" fmla="*/ 4755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90313 h 1577142"/>
              <a:gd name="connsiteX2" fmla="*/ 8863186 w 12206378"/>
              <a:gd name="connsiteY2" fmla="*/ 287935 h 1577142"/>
              <a:gd name="connsiteX3" fmla="*/ 9372491 w 12206378"/>
              <a:gd name="connsiteY3" fmla="*/ 4755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607"/>
              <a:gd name="connsiteY0" fmla="*/ 1577142 h 1577142"/>
              <a:gd name="connsiteX1" fmla="*/ 0 w 12206607"/>
              <a:gd name="connsiteY1" fmla="*/ 290313 h 1577142"/>
              <a:gd name="connsiteX2" fmla="*/ 8863186 w 12206607"/>
              <a:gd name="connsiteY2" fmla="*/ 287935 h 1577142"/>
              <a:gd name="connsiteX3" fmla="*/ 9372491 w 12206607"/>
              <a:gd name="connsiteY3" fmla="*/ 4755 h 1577142"/>
              <a:gd name="connsiteX4" fmla="*/ 12206378 w 12206607"/>
              <a:gd name="connsiteY4" fmla="*/ 0 h 1577142"/>
              <a:gd name="connsiteX5" fmla="*/ 12206378 w 12206607"/>
              <a:gd name="connsiteY5" fmla="*/ 1575648 h 1577142"/>
              <a:gd name="connsiteX6" fmla="*/ 0 w 12206607"/>
              <a:gd name="connsiteY6" fmla="*/ 1577142 h 1577142"/>
              <a:gd name="connsiteX0" fmla="*/ 0 w 12206607"/>
              <a:gd name="connsiteY0" fmla="*/ 1577142 h 1577142"/>
              <a:gd name="connsiteX1" fmla="*/ 0 w 12206607"/>
              <a:gd name="connsiteY1" fmla="*/ 290313 h 1577142"/>
              <a:gd name="connsiteX2" fmla="*/ 8863186 w 12206607"/>
              <a:gd name="connsiteY2" fmla="*/ 290313 h 1577142"/>
              <a:gd name="connsiteX3" fmla="*/ 9372491 w 12206607"/>
              <a:gd name="connsiteY3" fmla="*/ 4755 h 1577142"/>
              <a:gd name="connsiteX4" fmla="*/ 12206378 w 12206607"/>
              <a:gd name="connsiteY4" fmla="*/ 0 h 1577142"/>
              <a:gd name="connsiteX5" fmla="*/ 12206378 w 12206607"/>
              <a:gd name="connsiteY5" fmla="*/ 1575648 h 1577142"/>
              <a:gd name="connsiteX6" fmla="*/ 0 w 12206607"/>
              <a:gd name="connsiteY6" fmla="*/ 1577142 h 1577142"/>
              <a:gd name="connsiteX0" fmla="*/ 0 w 12206607"/>
              <a:gd name="connsiteY0" fmla="*/ 1577142 h 1577142"/>
              <a:gd name="connsiteX1" fmla="*/ 0 w 12206607"/>
              <a:gd name="connsiteY1" fmla="*/ 290313 h 1577142"/>
              <a:gd name="connsiteX2" fmla="*/ 8863186 w 12206607"/>
              <a:gd name="connsiteY2" fmla="*/ 290313 h 1577142"/>
              <a:gd name="connsiteX3" fmla="*/ 9372491 w 12206607"/>
              <a:gd name="connsiteY3" fmla="*/ 4755 h 1577142"/>
              <a:gd name="connsiteX4" fmla="*/ 12206378 w 12206607"/>
              <a:gd name="connsiteY4" fmla="*/ 0 h 1577142"/>
              <a:gd name="connsiteX5" fmla="*/ 12206378 w 12206607"/>
              <a:gd name="connsiteY5" fmla="*/ 1575648 h 1577142"/>
              <a:gd name="connsiteX6" fmla="*/ 0 w 12206607"/>
              <a:gd name="connsiteY6" fmla="*/ 1577142 h 1577142"/>
              <a:gd name="connsiteX0" fmla="*/ 0 w 12206607"/>
              <a:gd name="connsiteY0" fmla="*/ 1577142 h 1577142"/>
              <a:gd name="connsiteX1" fmla="*/ 0 w 12206607"/>
              <a:gd name="connsiteY1" fmla="*/ 290313 h 1577142"/>
              <a:gd name="connsiteX2" fmla="*/ 8853650 w 12206607"/>
              <a:gd name="connsiteY2" fmla="*/ 290313 h 1577142"/>
              <a:gd name="connsiteX3" fmla="*/ 9372491 w 12206607"/>
              <a:gd name="connsiteY3" fmla="*/ 4755 h 1577142"/>
              <a:gd name="connsiteX4" fmla="*/ 12206378 w 12206607"/>
              <a:gd name="connsiteY4" fmla="*/ 0 h 1577142"/>
              <a:gd name="connsiteX5" fmla="*/ 12206378 w 12206607"/>
              <a:gd name="connsiteY5" fmla="*/ 1575648 h 1577142"/>
              <a:gd name="connsiteX6" fmla="*/ 0 w 12206607"/>
              <a:gd name="connsiteY6" fmla="*/ 1577142 h 1577142"/>
              <a:gd name="connsiteX0" fmla="*/ 0 w 12206607"/>
              <a:gd name="connsiteY0" fmla="*/ 1577142 h 1577142"/>
              <a:gd name="connsiteX1" fmla="*/ 0 w 12206607"/>
              <a:gd name="connsiteY1" fmla="*/ 290313 h 1577142"/>
              <a:gd name="connsiteX2" fmla="*/ 8853650 w 12206607"/>
              <a:gd name="connsiteY2" fmla="*/ 290313 h 1577142"/>
              <a:gd name="connsiteX3" fmla="*/ 9372491 w 12206607"/>
              <a:gd name="connsiteY3" fmla="*/ 4755 h 1577142"/>
              <a:gd name="connsiteX4" fmla="*/ 12206378 w 12206607"/>
              <a:gd name="connsiteY4" fmla="*/ 0 h 1577142"/>
              <a:gd name="connsiteX5" fmla="*/ 12206378 w 12206607"/>
              <a:gd name="connsiteY5" fmla="*/ 1575648 h 1577142"/>
              <a:gd name="connsiteX6" fmla="*/ 0 w 12206607"/>
              <a:gd name="connsiteY6" fmla="*/ 1577142 h 1577142"/>
              <a:gd name="connsiteX0" fmla="*/ 0 w 12206607"/>
              <a:gd name="connsiteY0" fmla="*/ 1577142 h 1577142"/>
              <a:gd name="connsiteX1" fmla="*/ 0 w 12206607"/>
              <a:gd name="connsiteY1" fmla="*/ 290313 h 1577142"/>
              <a:gd name="connsiteX2" fmla="*/ 8848882 w 12206607"/>
              <a:gd name="connsiteY2" fmla="*/ 290313 h 1577142"/>
              <a:gd name="connsiteX3" fmla="*/ 9372491 w 12206607"/>
              <a:gd name="connsiteY3" fmla="*/ 4755 h 1577142"/>
              <a:gd name="connsiteX4" fmla="*/ 12206378 w 12206607"/>
              <a:gd name="connsiteY4" fmla="*/ 0 h 1577142"/>
              <a:gd name="connsiteX5" fmla="*/ 12206378 w 12206607"/>
              <a:gd name="connsiteY5" fmla="*/ 1575648 h 1577142"/>
              <a:gd name="connsiteX6" fmla="*/ 0 w 12206607"/>
              <a:gd name="connsiteY6" fmla="*/ 1577142 h 157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6607" h="1577142">
                <a:moveTo>
                  <a:pt x="0" y="1577142"/>
                </a:moveTo>
                <a:lnTo>
                  <a:pt x="0" y="290313"/>
                </a:lnTo>
                <a:lnTo>
                  <a:pt x="8848882" y="290313"/>
                </a:lnTo>
                <a:cubicBezTo>
                  <a:pt x="9152953" y="290238"/>
                  <a:pt x="9097030" y="9585"/>
                  <a:pt x="9372491" y="4755"/>
                </a:cubicBezTo>
                <a:lnTo>
                  <a:pt x="12206378" y="0"/>
                </a:lnTo>
                <a:cubicBezTo>
                  <a:pt x="12205583" y="522838"/>
                  <a:pt x="12207173" y="1052810"/>
                  <a:pt x="12206378" y="1575648"/>
                </a:cubicBezTo>
                <a:lnTo>
                  <a:pt x="0" y="1577142"/>
                </a:lnTo>
                <a:close/>
              </a:path>
            </a:pathLst>
          </a:custGeom>
          <a:blipFill dpi="0" rotWithShape="1">
            <a:blip r:embed="rId2">
              <a:alphaModFix amt="38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458" y="142195"/>
            <a:ext cx="7858185" cy="59992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НАЛОГОВАЯ АМНИСТИЯ ДРОБЛЕНИЯ БИЗНЕСА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6A5E2-827A-4780-2421-1A3059195949}"/>
              </a:ext>
            </a:extLst>
          </p:cNvPr>
          <p:cNvSpPr txBox="1"/>
          <p:nvPr/>
        </p:nvSpPr>
        <p:spPr>
          <a:xfrm>
            <a:off x="636458" y="1489221"/>
            <a:ext cx="8394961" cy="35394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300" b="1" dirty="0"/>
              <a:t>Налоговая амнистия дробления бизнеса </a:t>
            </a:r>
            <a:r>
              <a:rPr lang="ru-RU" sz="2300" dirty="0"/>
              <a:t>- </a:t>
            </a:r>
            <a:r>
              <a:rPr lang="ru-RU" sz="2300" dirty="0" smtClean="0"/>
              <a:t>это механизм </a:t>
            </a:r>
            <a:r>
              <a:rPr lang="ru-RU" sz="2300" dirty="0"/>
              <a:t>прекращения обязанности по уплате налогов, возникшей за налоговые периоды 2022 - 2024 </a:t>
            </a:r>
            <a:r>
              <a:rPr lang="ru-RU" sz="2300" dirty="0" smtClean="0"/>
              <a:t>гг., </a:t>
            </a:r>
            <a:r>
              <a:rPr lang="ru-RU" sz="2300" dirty="0"/>
              <a:t>соответствующих пеней и штрафов, предусмотренных </a:t>
            </a:r>
            <a:r>
              <a:rPr lang="ru-RU" sz="2300" dirty="0" smtClean="0"/>
              <a:t>статьями </a:t>
            </a:r>
            <a:r>
              <a:rPr lang="ru-RU" sz="2300" dirty="0"/>
              <a:t>119, 120 и 122 </a:t>
            </a:r>
            <a:r>
              <a:rPr lang="ru-RU" sz="2300" dirty="0" smtClean="0"/>
              <a:t>НК РФ, </a:t>
            </a:r>
            <a:r>
              <a:rPr lang="ru-RU" sz="2300" dirty="0"/>
              <a:t>в части правонарушений, связанных с фактом дробления бизнеса, при добровольном полном или частичном отказе лицами, участвующими в дроблении, от дробления бизнеса в отношении налоговых периодов 2025 и 2026 </a:t>
            </a:r>
            <a:r>
              <a:rPr lang="ru-RU" sz="2300" dirty="0" smtClean="0"/>
              <a:t>гг. </a:t>
            </a:r>
            <a:r>
              <a:rPr lang="ru-RU" sz="2300" dirty="0"/>
              <a:t>с учетом особенностей, предусмотренных статьей 6 </a:t>
            </a:r>
            <a:r>
              <a:rPr lang="ru-RU" sz="2300" dirty="0" smtClean="0"/>
              <a:t>Закона </a:t>
            </a:r>
            <a:r>
              <a:rPr lang="ru-RU" sz="2300" dirty="0"/>
              <a:t>N </a:t>
            </a:r>
            <a:r>
              <a:rPr lang="ru-RU" sz="2300" dirty="0" smtClean="0"/>
              <a:t>176-ФЗ</a:t>
            </a:r>
            <a:endParaRPr lang="ru-RU" sz="2300" dirty="0">
              <a:hlinkClick r:id="rId4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3E2FB1-7E84-4AF1-BE68-6DCAF7BB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4898" y="2761747"/>
            <a:ext cx="2522133" cy="25168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46A5E2-827A-4780-2421-1A3059195949}"/>
              </a:ext>
            </a:extLst>
          </p:cNvPr>
          <p:cNvSpPr txBox="1"/>
          <p:nvPr/>
        </p:nvSpPr>
        <p:spPr>
          <a:xfrm>
            <a:off x="636458" y="5866843"/>
            <a:ext cx="9819507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В соответствии со статьей 8 Закона N 176-ФЗ, статья 6 Закона N 176-ФЗ вступила в силу со дня его официального опубликования, т.е. с </a:t>
            </a:r>
            <a:r>
              <a:rPr lang="ru-RU" sz="2000" b="1" dirty="0" smtClean="0"/>
              <a:t>12.07.2024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6621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1E42E3F-5657-3D66-B84B-EE730BAE5388}"/>
              </a:ext>
            </a:extLst>
          </p:cNvPr>
          <p:cNvSpPr/>
          <p:nvPr/>
        </p:nvSpPr>
        <p:spPr>
          <a:xfrm>
            <a:off x="-230" y="592550"/>
            <a:ext cx="12192230" cy="1579440"/>
          </a:xfrm>
          <a:custGeom>
            <a:avLst/>
            <a:gdLst>
              <a:gd name="connsiteX0" fmla="*/ 0 w 12206378"/>
              <a:gd name="connsiteY0" fmla="*/ 1570008 h 1570008"/>
              <a:gd name="connsiteX1" fmla="*/ 0 w 12206378"/>
              <a:gd name="connsiteY1" fmla="*/ 276046 h 1570008"/>
              <a:gd name="connsiteX2" fmla="*/ 8867955 w 12206378"/>
              <a:gd name="connsiteY2" fmla="*/ 276046 h 1570008"/>
              <a:gd name="connsiteX3" fmla="*/ 9351034 w 12206378"/>
              <a:gd name="connsiteY3" fmla="*/ 0 h 1570008"/>
              <a:gd name="connsiteX4" fmla="*/ 12206378 w 12206378"/>
              <a:gd name="connsiteY4" fmla="*/ 0 h 1570008"/>
              <a:gd name="connsiteX5" fmla="*/ 12206378 w 12206378"/>
              <a:gd name="connsiteY5" fmla="*/ 1561381 h 1570008"/>
              <a:gd name="connsiteX6" fmla="*/ 0 w 12206378"/>
              <a:gd name="connsiteY6" fmla="*/ 1570008 h 1570008"/>
              <a:gd name="connsiteX0" fmla="*/ 0 w 12206378"/>
              <a:gd name="connsiteY0" fmla="*/ 1570008 h 1570008"/>
              <a:gd name="connsiteX1" fmla="*/ 0 w 12206378"/>
              <a:gd name="connsiteY1" fmla="*/ 276046 h 1570008"/>
              <a:gd name="connsiteX2" fmla="*/ 8867955 w 12206378"/>
              <a:gd name="connsiteY2" fmla="*/ 276046 h 1570008"/>
              <a:gd name="connsiteX3" fmla="*/ 9351034 w 12206378"/>
              <a:gd name="connsiteY3" fmla="*/ 0 h 1570008"/>
              <a:gd name="connsiteX4" fmla="*/ 12206378 w 12206378"/>
              <a:gd name="connsiteY4" fmla="*/ 0 h 1570008"/>
              <a:gd name="connsiteX5" fmla="*/ 12203994 w 12206378"/>
              <a:gd name="connsiteY5" fmla="*/ 1568514 h 1570008"/>
              <a:gd name="connsiteX6" fmla="*/ 0 w 12206378"/>
              <a:gd name="connsiteY6" fmla="*/ 1570008 h 1570008"/>
              <a:gd name="connsiteX0" fmla="*/ 0 w 12206378"/>
              <a:gd name="connsiteY0" fmla="*/ 1577142 h 1577142"/>
              <a:gd name="connsiteX1" fmla="*/ 0 w 12206378"/>
              <a:gd name="connsiteY1" fmla="*/ 283180 h 1577142"/>
              <a:gd name="connsiteX2" fmla="*/ 8867955 w 12206378"/>
              <a:gd name="connsiteY2" fmla="*/ 283180 h 1577142"/>
              <a:gd name="connsiteX3" fmla="*/ 9351034 w 12206378"/>
              <a:gd name="connsiteY3" fmla="*/ 7134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83180 h 1577142"/>
              <a:gd name="connsiteX2" fmla="*/ 8867955 w 12206378"/>
              <a:gd name="connsiteY2" fmla="*/ 283180 h 1577142"/>
              <a:gd name="connsiteX3" fmla="*/ 9367723 w 12206378"/>
              <a:gd name="connsiteY3" fmla="*/ 0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83180 h 1577142"/>
              <a:gd name="connsiteX2" fmla="*/ 8867955 w 12206378"/>
              <a:gd name="connsiteY2" fmla="*/ 283180 h 1577142"/>
              <a:gd name="connsiteX3" fmla="*/ 9372491 w 12206378"/>
              <a:gd name="connsiteY3" fmla="*/ 4755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83180 h 1577142"/>
              <a:gd name="connsiteX2" fmla="*/ 8867955 w 12206378"/>
              <a:gd name="connsiteY2" fmla="*/ 283180 h 1577142"/>
              <a:gd name="connsiteX3" fmla="*/ 9372491 w 12206378"/>
              <a:gd name="connsiteY3" fmla="*/ 4755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83180 h 1577142"/>
              <a:gd name="connsiteX2" fmla="*/ 8867955 w 12206378"/>
              <a:gd name="connsiteY2" fmla="*/ 283180 h 1577142"/>
              <a:gd name="connsiteX3" fmla="*/ 9372491 w 12206378"/>
              <a:gd name="connsiteY3" fmla="*/ 4755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83180 h 1577142"/>
              <a:gd name="connsiteX2" fmla="*/ 8867955 w 12206378"/>
              <a:gd name="connsiteY2" fmla="*/ 283180 h 1577142"/>
              <a:gd name="connsiteX3" fmla="*/ 9372491 w 12206378"/>
              <a:gd name="connsiteY3" fmla="*/ 4755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83180 h 1577142"/>
              <a:gd name="connsiteX2" fmla="*/ 8865570 w 12206378"/>
              <a:gd name="connsiteY2" fmla="*/ 290314 h 1577142"/>
              <a:gd name="connsiteX3" fmla="*/ 9372491 w 12206378"/>
              <a:gd name="connsiteY3" fmla="*/ 4755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83180 h 1577142"/>
              <a:gd name="connsiteX2" fmla="*/ 8863186 w 12206378"/>
              <a:gd name="connsiteY2" fmla="*/ 287935 h 1577142"/>
              <a:gd name="connsiteX3" fmla="*/ 9372491 w 12206378"/>
              <a:gd name="connsiteY3" fmla="*/ 4755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90313 h 1577142"/>
              <a:gd name="connsiteX2" fmla="*/ 8863186 w 12206378"/>
              <a:gd name="connsiteY2" fmla="*/ 287935 h 1577142"/>
              <a:gd name="connsiteX3" fmla="*/ 9372491 w 12206378"/>
              <a:gd name="connsiteY3" fmla="*/ 4755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378"/>
              <a:gd name="connsiteY0" fmla="*/ 1577142 h 1577142"/>
              <a:gd name="connsiteX1" fmla="*/ 0 w 12206378"/>
              <a:gd name="connsiteY1" fmla="*/ 290313 h 1577142"/>
              <a:gd name="connsiteX2" fmla="*/ 8863186 w 12206378"/>
              <a:gd name="connsiteY2" fmla="*/ 287935 h 1577142"/>
              <a:gd name="connsiteX3" fmla="*/ 9372491 w 12206378"/>
              <a:gd name="connsiteY3" fmla="*/ 4755 h 1577142"/>
              <a:gd name="connsiteX4" fmla="*/ 12206378 w 12206378"/>
              <a:gd name="connsiteY4" fmla="*/ 0 h 1577142"/>
              <a:gd name="connsiteX5" fmla="*/ 12203994 w 12206378"/>
              <a:gd name="connsiteY5" fmla="*/ 1575648 h 1577142"/>
              <a:gd name="connsiteX6" fmla="*/ 0 w 12206378"/>
              <a:gd name="connsiteY6" fmla="*/ 1577142 h 1577142"/>
              <a:gd name="connsiteX0" fmla="*/ 0 w 12206607"/>
              <a:gd name="connsiteY0" fmla="*/ 1577142 h 1577142"/>
              <a:gd name="connsiteX1" fmla="*/ 0 w 12206607"/>
              <a:gd name="connsiteY1" fmla="*/ 290313 h 1577142"/>
              <a:gd name="connsiteX2" fmla="*/ 8863186 w 12206607"/>
              <a:gd name="connsiteY2" fmla="*/ 287935 h 1577142"/>
              <a:gd name="connsiteX3" fmla="*/ 9372491 w 12206607"/>
              <a:gd name="connsiteY3" fmla="*/ 4755 h 1577142"/>
              <a:gd name="connsiteX4" fmla="*/ 12206378 w 12206607"/>
              <a:gd name="connsiteY4" fmla="*/ 0 h 1577142"/>
              <a:gd name="connsiteX5" fmla="*/ 12206378 w 12206607"/>
              <a:gd name="connsiteY5" fmla="*/ 1575648 h 1577142"/>
              <a:gd name="connsiteX6" fmla="*/ 0 w 12206607"/>
              <a:gd name="connsiteY6" fmla="*/ 1577142 h 1577142"/>
              <a:gd name="connsiteX0" fmla="*/ 0 w 12206607"/>
              <a:gd name="connsiteY0" fmla="*/ 1577142 h 1577142"/>
              <a:gd name="connsiteX1" fmla="*/ 0 w 12206607"/>
              <a:gd name="connsiteY1" fmla="*/ 290313 h 1577142"/>
              <a:gd name="connsiteX2" fmla="*/ 8863186 w 12206607"/>
              <a:gd name="connsiteY2" fmla="*/ 290313 h 1577142"/>
              <a:gd name="connsiteX3" fmla="*/ 9372491 w 12206607"/>
              <a:gd name="connsiteY3" fmla="*/ 4755 h 1577142"/>
              <a:gd name="connsiteX4" fmla="*/ 12206378 w 12206607"/>
              <a:gd name="connsiteY4" fmla="*/ 0 h 1577142"/>
              <a:gd name="connsiteX5" fmla="*/ 12206378 w 12206607"/>
              <a:gd name="connsiteY5" fmla="*/ 1575648 h 1577142"/>
              <a:gd name="connsiteX6" fmla="*/ 0 w 12206607"/>
              <a:gd name="connsiteY6" fmla="*/ 1577142 h 1577142"/>
              <a:gd name="connsiteX0" fmla="*/ 0 w 12206607"/>
              <a:gd name="connsiteY0" fmla="*/ 1577142 h 1577142"/>
              <a:gd name="connsiteX1" fmla="*/ 0 w 12206607"/>
              <a:gd name="connsiteY1" fmla="*/ 290313 h 1577142"/>
              <a:gd name="connsiteX2" fmla="*/ 8863186 w 12206607"/>
              <a:gd name="connsiteY2" fmla="*/ 290313 h 1577142"/>
              <a:gd name="connsiteX3" fmla="*/ 9372491 w 12206607"/>
              <a:gd name="connsiteY3" fmla="*/ 4755 h 1577142"/>
              <a:gd name="connsiteX4" fmla="*/ 12206378 w 12206607"/>
              <a:gd name="connsiteY4" fmla="*/ 0 h 1577142"/>
              <a:gd name="connsiteX5" fmla="*/ 12206378 w 12206607"/>
              <a:gd name="connsiteY5" fmla="*/ 1575648 h 1577142"/>
              <a:gd name="connsiteX6" fmla="*/ 0 w 12206607"/>
              <a:gd name="connsiteY6" fmla="*/ 1577142 h 1577142"/>
              <a:gd name="connsiteX0" fmla="*/ 0 w 12206607"/>
              <a:gd name="connsiteY0" fmla="*/ 1577142 h 1577142"/>
              <a:gd name="connsiteX1" fmla="*/ 0 w 12206607"/>
              <a:gd name="connsiteY1" fmla="*/ 290313 h 1577142"/>
              <a:gd name="connsiteX2" fmla="*/ 8853650 w 12206607"/>
              <a:gd name="connsiteY2" fmla="*/ 290313 h 1577142"/>
              <a:gd name="connsiteX3" fmla="*/ 9372491 w 12206607"/>
              <a:gd name="connsiteY3" fmla="*/ 4755 h 1577142"/>
              <a:gd name="connsiteX4" fmla="*/ 12206378 w 12206607"/>
              <a:gd name="connsiteY4" fmla="*/ 0 h 1577142"/>
              <a:gd name="connsiteX5" fmla="*/ 12206378 w 12206607"/>
              <a:gd name="connsiteY5" fmla="*/ 1575648 h 1577142"/>
              <a:gd name="connsiteX6" fmla="*/ 0 w 12206607"/>
              <a:gd name="connsiteY6" fmla="*/ 1577142 h 1577142"/>
              <a:gd name="connsiteX0" fmla="*/ 0 w 12206607"/>
              <a:gd name="connsiteY0" fmla="*/ 1577142 h 1577142"/>
              <a:gd name="connsiteX1" fmla="*/ 0 w 12206607"/>
              <a:gd name="connsiteY1" fmla="*/ 290313 h 1577142"/>
              <a:gd name="connsiteX2" fmla="*/ 8853650 w 12206607"/>
              <a:gd name="connsiteY2" fmla="*/ 290313 h 1577142"/>
              <a:gd name="connsiteX3" fmla="*/ 9372491 w 12206607"/>
              <a:gd name="connsiteY3" fmla="*/ 4755 h 1577142"/>
              <a:gd name="connsiteX4" fmla="*/ 12206378 w 12206607"/>
              <a:gd name="connsiteY4" fmla="*/ 0 h 1577142"/>
              <a:gd name="connsiteX5" fmla="*/ 12206378 w 12206607"/>
              <a:gd name="connsiteY5" fmla="*/ 1575648 h 1577142"/>
              <a:gd name="connsiteX6" fmla="*/ 0 w 12206607"/>
              <a:gd name="connsiteY6" fmla="*/ 1577142 h 1577142"/>
              <a:gd name="connsiteX0" fmla="*/ 0 w 12206607"/>
              <a:gd name="connsiteY0" fmla="*/ 1577142 h 1577142"/>
              <a:gd name="connsiteX1" fmla="*/ 0 w 12206607"/>
              <a:gd name="connsiteY1" fmla="*/ 290313 h 1577142"/>
              <a:gd name="connsiteX2" fmla="*/ 8848882 w 12206607"/>
              <a:gd name="connsiteY2" fmla="*/ 290313 h 1577142"/>
              <a:gd name="connsiteX3" fmla="*/ 9372491 w 12206607"/>
              <a:gd name="connsiteY3" fmla="*/ 4755 h 1577142"/>
              <a:gd name="connsiteX4" fmla="*/ 12206378 w 12206607"/>
              <a:gd name="connsiteY4" fmla="*/ 0 h 1577142"/>
              <a:gd name="connsiteX5" fmla="*/ 12206378 w 12206607"/>
              <a:gd name="connsiteY5" fmla="*/ 1575648 h 1577142"/>
              <a:gd name="connsiteX6" fmla="*/ 0 w 12206607"/>
              <a:gd name="connsiteY6" fmla="*/ 1577142 h 157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6607" h="1577142">
                <a:moveTo>
                  <a:pt x="0" y="1577142"/>
                </a:moveTo>
                <a:lnTo>
                  <a:pt x="0" y="290313"/>
                </a:lnTo>
                <a:lnTo>
                  <a:pt x="8848882" y="290313"/>
                </a:lnTo>
                <a:cubicBezTo>
                  <a:pt x="9152953" y="290238"/>
                  <a:pt x="9097030" y="9585"/>
                  <a:pt x="9372491" y="4755"/>
                </a:cubicBezTo>
                <a:lnTo>
                  <a:pt x="12206378" y="0"/>
                </a:lnTo>
                <a:cubicBezTo>
                  <a:pt x="12205583" y="522838"/>
                  <a:pt x="12207173" y="1052810"/>
                  <a:pt x="12206378" y="1575648"/>
                </a:cubicBezTo>
                <a:lnTo>
                  <a:pt x="0" y="1577142"/>
                </a:lnTo>
                <a:close/>
              </a:path>
            </a:pathLst>
          </a:custGeom>
          <a:blipFill dpi="0" rotWithShape="1">
            <a:blip r:embed="rId2">
              <a:alphaModFix amt="38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514" y="188166"/>
            <a:ext cx="8424738" cy="559237"/>
          </a:xfrm>
        </p:spPr>
        <p:txBody>
          <a:bodyPr/>
          <a:lstStyle/>
          <a:p>
            <a:r>
              <a:rPr lang="ru-RU" dirty="0" smtClean="0"/>
              <a:t>ПОНЯТИЕ ДРОБЛЕНИЯ БИЗНЕСА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962C8-6E1C-C82E-2FF5-2FF69E510F86}"/>
              </a:ext>
            </a:extLst>
          </p:cNvPr>
          <p:cNvSpPr txBox="1"/>
          <p:nvPr/>
        </p:nvSpPr>
        <p:spPr>
          <a:xfrm>
            <a:off x="580514" y="992619"/>
            <a:ext cx="8941850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b="1" spc="-1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Предусмотренное </a:t>
            </a:r>
            <a:r>
              <a:rPr lang="en-US" sz="2000" b="1" spc="-1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N 176-</a:t>
            </a:r>
            <a:r>
              <a:rPr lang="ru-RU" sz="2000" b="1" spc="-1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ФЗ понятие «дробления бизнеса» основано на положениях статьи 54.1 НК РФ и сложившейся правоприменительной </a:t>
            </a:r>
            <a:r>
              <a:rPr lang="ru-RU" sz="2000" b="1" spc="-1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практике </a:t>
            </a:r>
            <a:endParaRPr lang="ru-RU" sz="2000" b="1" spc="-10" dirty="0">
              <a:solidFill>
                <a:schemeClr val="tx1">
                  <a:lumMod val="85000"/>
                  <a:lumOff val="1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Arial"/>
            </a:endParaRPr>
          </a:p>
          <a:p>
            <a:pPr marL="12700">
              <a:lnSpc>
                <a:spcPct val="100000"/>
              </a:lnSpc>
              <a:spcAft>
                <a:spcPts val="1800"/>
              </a:spcAft>
            </a:pPr>
            <a:endParaRPr lang="ru-RU" sz="2000" b="1" spc="-10" dirty="0">
              <a:solidFill>
                <a:schemeClr val="tx1">
                  <a:lumMod val="85000"/>
                  <a:lumOff val="1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EA39AD-7612-DB02-1747-F0DC31DE5A73}"/>
              </a:ext>
            </a:extLst>
          </p:cNvPr>
          <p:cNvCxnSpPr/>
          <p:nvPr/>
        </p:nvCxnSpPr>
        <p:spPr>
          <a:xfrm>
            <a:off x="0" y="207636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546A5E2-827A-4780-2421-1A3059195949}"/>
              </a:ext>
            </a:extLst>
          </p:cNvPr>
          <p:cNvSpPr txBox="1"/>
          <p:nvPr/>
        </p:nvSpPr>
        <p:spPr>
          <a:xfrm>
            <a:off x="8507798" y="2921394"/>
            <a:ext cx="3117781" cy="31085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buSzPct val="100000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Закон № 176-ФЗ не устанавливает новых правил, касающихся стандарта доказывания в налоговых спорах фактов дробления бизнеса.</a:t>
            </a:r>
          </a:p>
          <a:p>
            <a:pPr>
              <a:lnSpc>
                <a:spcPct val="100000"/>
              </a:lnSpc>
              <a:spcAft>
                <a:spcPts val="1200"/>
              </a:spcAft>
              <a:buSzPct val="100000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Как и прежде, о дроблении говорит то, что несколько формально самостоятельных лиц фактически ведут единую деятельность и имеют общий центр контроля.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ECB28A-3061-3FE6-34EE-0D6CE6F30D44}"/>
              </a:ext>
            </a:extLst>
          </p:cNvPr>
          <p:cNvCxnSpPr>
            <a:cxnSpLocks/>
          </p:cNvCxnSpPr>
          <p:nvPr/>
        </p:nvCxnSpPr>
        <p:spPr>
          <a:xfrm>
            <a:off x="7785494" y="2147679"/>
            <a:ext cx="0" cy="4655975"/>
          </a:xfrm>
          <a:prstGeom prst="line">
            <a:avLst/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6EF4B-FB75-C81F-22A6-82175E5D6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766" y="188166"/>
            <a:ext cx="1731591" cy="18762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46A5E2-827A-4780-2421-1A3059195949}"/>
              </a:ext>
            </a:extLst>
          </p:cNvPr>
          <p:cNvSpPr txBox="1"/>
          <p:nvPr/>
        </p:nvSpPr>
        <p:spPr>
          <a:xfrm>
            <a:off x="285275" y="2459731"/>
            <a:ext cx="7476733" cy="403187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>
              <a:spcAft>
                <a:spcPts val="1200"/>
              </a:spcAft>
              <a:buSzPct val="100000"/>
              <a:buBlip>
                <a:blip r:embed="rId5"/>
              </a:buBlip>
            </a:pP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Дробление бизнеса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- это разделение единой предпринимательской деятельности между несколькими формально самостоятельными лицами (организациями, индивидуальными предпринимателями), в отношении которых осуществляется контроль одними и теми же лицами, направленное исключительно или преимущественно на занижение сумм налогов путем применения специальных налоговых режимов (пункт 1 части 1 статьи 6 Закона N 176-ФЗ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)</a:t>
            </a:r>
          </a:p>
          <a:p>
            <a:pPr marL="432000" indent="-432000">
              <a:spcAft>
                <a:spcPts val="1200"/>
              </a:spcAft>
              <a:buSzPct val="100000"/>
              <a:buBlip>
                <a:blip r:embed="rId5"/>
              </a:buBlip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Под 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контролирующими лицами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в контексте дробления бизнеса могут пониматься лица, определяющие принятие управленческих решений, а также иным образом влияющие на результаты предпринимательской деятельности формально самостоятельных лиц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.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Arial"/>
              <a:hlinkClick r:id="rId6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46A5E2-827A-4780-2421-1A3059195949}"/>
              </a:ext>
            </a:extLst>
          </p:cNvPr>
          <p:cNvSpPr txBox="1"/>
          <p:nvPr/>
        </p:nvSpPr>
        <p:spPr>
          <a:xfrm>
            <a:off x="7760629" y="2334912"/>
            <a:ext cx="747169" cy="25545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buSzPct val="100000"/>
            </a:pPr>
            <a:r>
              <a:rPr lang="ru-RU" sz="16600" b="1" dirty="0" smtClean="0">
                <a:solidFill>
                  <a:srgbClr val="85DFFF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!</a:t>
            </a:r>
            <a:endParaRPr lang="ru-RU" sz="16600" b="1" dirty="0">
              <a:solidFill>
                <a:srgbClr val="85DFFF"/>
              </a:solidFill>
              <a:latin typeface="Golos Text" panose="020B0503020202020204" pitchFamily="34" charset="0"/>
              <a:ea typeface="Golos Text" panose="020B0503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987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2" grpId="0"/>
          <p:bldP spid="15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2" grpId="0"/>
          <p:bldP spid="15" grpId="0"/>
          <p:bldP spid="1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7">
            <a:extLst>
              <a:ext uri="{FF2B5EF4-FFF2-40B4-BE49-F238E27FC236}">
                <a16:creationId xmlns:a16="http://schemas.microsoft.com/office/drawing/2014/main" id="{B1C3AB90-29AC-FB78-2F8E-A52D635EADCC}"/>
              </a:ext>
            </a:extLst>
          </p:cNvPr>
          <p:cNvSpPr/>
          <p:nvPr/>
        </p:nvSpPr>
        <p:spPr>
          <a:xfrm rot="5400000">
            <a:off x="8254807" y="2025973"/>
            <a:ext cx="1435736" cy="5879406"/>
          </a:xfrm>
          <a:custGeom>
            <a:avLst/>
            <a:gdLst>
              <a:gd name="connsiteX0" fmla="*/ 182625 w 1450293"/>
              <a:gd name="connsiteY0" fmla="*/ 0 h 4654204"/>
              <a:gd name="connsiteX1" fmla="*/ 902428 w 1450293"/>
              <a:gd name="connsiteY1" fmla="*/ 0 h 4654204"/>
              <a:gd name="connsiteX2" fmla="*/ 913105 w 1450293"/>
              <a:gd name="connsiteY2" fmla="*/ 0 h 4654204"/>
              <a:gd name="connsiteX3" fmla="*/ 923753 w 1450293"/>
              <a:gd name="connsiteY3" fmla="*/ 2150 h 4654204"/>
              <a:gd name="connsiteX4" fmla="*/ 1012842 w 1450293"/>
              <a:gd name="connsiteY4" fmla="*/ 11131 h 4654204"/>
              <a:gd name="connsiteX5" fmla="*/ 1450293 w 1450293"/>
              <a:gd name="connsiteY5" fmla="*/ 547865 h 4654204"/>
              <a:gd name="connsiteX6" fmla="*/ 1450293 w 1450293"/>
              <a:gd name="connsiteY6" fmla="*/ 806185 h 4654204"/>
              <a:gd name="connsiteX7" fmla="*/ 1450293 w 1450293"/>
              <a:gd name="connsiteY7" fmla="*/ 2082456 h 4654204"/>
              <a:gd name="connsiteX8" fmla="*/ 1450293 w 1450293"/>
              <a:gd name="connsiteY8" fmla="*/ 4471579 h 4654204"/>
              <a:gd name="connsiteX9" fmla="*/ 1267668 w 1450293"/>
              <a:gd name="connsiteY9" fmla="*/ 4654204 h 4654204"/>
              <a:gd name="connsiteX10" fmla="*/ 913105 w 1450293"/>
              <a:gd name="connsiteY10" fmla="*/ 4654204 h 4654204"/>
              <a:gd name="connsiteX11" fmla="*/ 537188 w 1450293"/>
              <a:gd name="connsiteY11" fmla="*/ 4654204 h 4654204"/>
              <a:gd name="connsiteX12" fmla="*/ 182625 w 1450293"/>
              <a:gd name="connsiteY12" fmla="*/ 4654204 h 4654204"/>
              <a:gd name="connsiteX13" fmla="*/ 0 w 1450293"/>
              <a:gd name="connsiteY13" fmla="*/ 4471579 h 4654204"/>
              <a:gd name="connsiteX14" fmla="*/ 0 w 1450293"/>
              <a:gd name="connsiteY14" fmla="*/ 182625 h 4654204"/>
              <a:gd name="connsiteX15" fmla="*/ 182625 w 1450293"/>
              <a:gd name="connsiteY15" fmla="*/ 0 h 46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50293" h="4654204">
                <a:moveTo>
                  <a:pt x="182625" y="0"/>
                </a:moveTo>
                <a:lnTo>
                  <a:pt x="902428" y="0"/>
                </a:lnTo>
                <a:lnTo>
                  <a:pt x="913105" y="0"/>
                </a:lnTo>
                <a:lnTo>
                  <a:pt x="923753" y="2150"/>
                </a:lnTo>
                <a:lnTo>
                  <a:pt x="1012842" y="11131"/>
                </a:lnTo>
                <a:cubicBezTo>
                  <a:pt x="1262495" y="62217"/>
                  <a:pt x="1450293" y="283110"/>
                  <a:pt x="1450293" y="547865"/>
                </a:cubicBezTo>
                <a:lnTo>
                  <a:pt x="1450293" y="806185"/>
                </a:lnTo>
                <a:lnTo>
                  <a:pt x="1450293" y="2082456"/>
                </a:lnTo>
                <a:lnTo>
                  <a:pt x="1450293" y="4471579"/>
                </a:lnTo>
                <a:cubicBezTo>
                  <a:pt x="1450293" y="4572440"/>
                  <a:pt x="1368529" y="4654204"/>
                  <a:pt x="1267668" y="4654204"/>
                </a:cubicBezTo>
                <a:lnTo>
                  <a:pt x="913105" y="4654204"/>
                </a:lnTo>
                <a:lnTo>
                  <a:pt x="537188" y="4654204"/>
                </a:lnTo>
                <a:lnTo>
                  <a:pt x="182625" y="4654204"/>
                </a:lnTo>
                <a:cubicBezTo>
                  <a:pt x="81764" y="4654204"/>
                  <a:pt x="0" y="4572440"/>
                  <a:pt x="0" y="4471579"/>
                </a:cubicBezTo>
                <a:lnTo>
                  <a:pt x="0" y="182625"/>
                </a:lnTo>
                <a:cubicBezTo>
                  <a:pt x="0" y="81764"/>
                  <a:pt x="81764" y="0"/>
                  <a:pt x="182625" y="0"/>
                </a:cubicBezTo>
                <a:close/>
              </a:path>
            </a:pathLst>
          </a:custGeom>
          <a:solidFill>
            <a:srgbClr val="85DFFF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5" name="Freeform: Shape 7">
            <a:extLst>
              <a:ext uri="{FF2B5EF4-FFF2-40B4-BE49-F238E27FC236}">
                <a16:creationId xmlns:a16="http://schemas.microsoft.com/office/drawing/2014/main" id="{B1C3AB90-29AC-FB78-2F8E-A52D635EADCC}"/>
              </a:ext>
            </a:extLst>
          </p:cNvPr>
          <p:cNvSpPr/>
          <p:nvPr/>
        </p:nvSpPr>
        <p:spPr>
          <a:xfrm rot="5400000">
            <a:off x="8127133" y="379431"/>
            <a:ext cx="1682732" cy="5887757"/>
          </a:xfrm>
          <a:custGeom>
            <a:avLst/>
            <a:gdLst>
              <a:gd name="connsiteX0" fmla="*/ 182625 w 1450293"/>
              <a:gd name="connsiteY0" fmla="*/ 0 h 4654204"/>
              <a:gd name="connsiteX1" fmla="*/ 902428 w 1450293"/>
              <a:gd name="connsiteY1" fmla="*/ 0 h 4654204"/>
              <a:gd name="connsiteX2" fmla="*/ 913105 w 1450293"/>
              <a:gd name="connsiteY2" fmla="*/ 0 h 4654204"/>
              <a:gd name="connsiteX3" fmla="*/ 923753 w 1450293"/>
              <a:gd name="connsiteY3" fmla="*/ 2150 h 4654204"/>
              <a:gd name="connsiteX4" fmla="*/ 1012842 w 1450293"/>
              <a:gd name="connsiteY4" fmla="*/ 11131 h 4654204"/>
              <a:gd name="connsiteX5" fmla="*/ 1450293 w 1450293"/>
              <a:gd name="connsiteY5" fmla="*/ 547865 h 4654204"/>
              <a:gd name="connsiteX6" fmla="*/ 1450293 w 1450293"/>
              <a:gd name="connsiteY6" fmla="*/ 806185 h 4654204"/>
              <a:gd name="connsiteX7" fmla="*/ 1450293 w 1450293"/>
              <a:gd name="connsiteY7" fmla="*/ 2082456 h 4654204"/>
              <a:gd name="connsiteX8" fmla="*/ 1450293 w 1450293"/>
              <a:gd name="connsiteY8" fmla="*/ 4471579 h 4654204"/>
              <a:gd name="connsiteX9" fmla="*/ 1267668 w 1450293"/>
              <a:gd name="connsiteY9" fmla="*/ 4654204 h 4654204"/>
              <a:gd name="connsiteX10" fmla="*/ 913105 w 1450293"/>
              <a:gd name="connsiteY10" fmla="*/ 4654204 h 4654204"/>
              <a:gd name="connsiteX11" fmla="*/ 537188 w 1450293"/>
              <a:gd name="connsiteY11" fmla="*/ 4654204 h 4654204"/>
              <a:gd name="connsiteX12" fmla="*/ 182625 w 1450293"/>
              <a:gd name="connsiteY12" fmla="*/ 4654204 h 4654204"/>
              <a:gd name="connsiteX13" fmla="*/ 0 w 1450293"/>
              <a:gd name="connsiteY13" fmla="*/ 4471579 h 4654204"/>
              <a:gd name="connsiteX14" fmla="*/ 0 w 1450293"/>
              <a:gd name="connsiteY14" fmla="*/ 182625 h 4654204"/>
              <a:gd name="connsiteX15" fmla="*/ 182625 w 1450293"/>
              <a:gd name="connsiteY15" fmla="*/ 0 h 46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50293" h="4654204">
                <a:moveTo>
                  <a:pt x="182625" y="0"/>
                </a:moveTo>
                <a:lnTo>
                  <a:pt x="902428" y="0"/>
                </a:lnTo>
                <a:lnTo>
                  <a:pt x="913105" y="0"/>
                </a:lnTo>
                <a:lnTo>
                  <a:pt x="923753" y="2150"/>
                </a:lnTo>
                <a:lnTo>
                  <a:pt x="1012842" y="11131"/>
                </a:lnTo>
                <a:cubicBezTo>
                  <a:pt x="1262495" y="62217"/>
                  <a:pt x="1450293" y="283110"/>
                  <a:pt x="1450293" y="547865"/>
                </a:cubicBezTo>
                <a:lnTo>
                  <a:pt x="1450293" y="806185"/>
                </a:lnTo>
                <a:lnTo>
                  <a:pt x="1450293" y="2082456"/>
                </a:lnTo>
                <a:lnTo>
                  <a:pt x="1450293" y="4471579"/>
                </a:lnTo>
                <a:cubicBezTo>
                  <a:pt x="1450293" y="4572440"/>
                  <a:pt x="1368529" y="4654204"/>
                  <a:pt x="1267668" y="4654204"/>
                </a:cubicBezTo>
                <a:lnTo>
                  <a:pt x="913105" y="4654204"/>
                </a:lnTo>
                <a:lnTo>
                  <a:pt x="537188" y="4654204"/>
                </a:lnTo>
                <a:lnTo>
                  <a:pt x="182625" y="4654204"/>
                </a:lnTo>
                <a:cubicBezTo>
                  <a:pt x="81764" y="4654204"/>
                  <a:pt x="0" y="4572440"/>
                  <a:pt x="0" y="4471579"/>
                </a:cubicBezTo>
                <a:lnTo>
                  <a:pt x="0" y="182625"/>
                </a:lnTo>
                <a:cubicBezTo>
                  <a:pt x="0" y="81764"/>
                  <a:pt x="81764" y="0"/>
                  <a:pt x="182625" y="0"/>
                </a:cubicBezTo>
                <a:close/>
              </a:path>
            </a:pathLst>
          </a:custGeom>
          <a:solidFill>
            <a:srgbClr val="85DFFF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Freeform: Shape 7">
            <a:extLst>
              <a:ext uri="{FF2B5EF4-FFF2-40B4-BE49-F238E27FC236}">
                <a16:creationId xmlns:a16="http://schemas.microsoft.com/office/drawing/2014/main" id="{B1C3AB90-29AC-FB78-2F8E-A52D635EADCC}"/>
              </a:ext>
            </a:extLst>
          </p:cNvPr>
          <p:cNvSpPr/>
          <p:nvPr/>
        </p:nvSpPr>
        <p:spPr>
          <a:xfrm rot="5400000">
            <a:off x="2902495" y="411393"/>
            <a:ext cx="677609" cy="4669598"/>
          </a:xfrm>
          <a:custGeom>
            <a:avLst/>
            <a:gdLst>
              <a:gd name="connsiteX0" fmla="*/ 182625 w 1450293"/>
              <a:gd name="connsiteY0" fmla="*/ 0 h 4654204"/>
              <a:gd name="connsiteX1" fmla="*/ 902428 w 1450293"/>
              <a:gd name="connsiteY1" fmla="*/ 0 h 4654204"/>
              <a:gd name="connsiteX2" fmla="*/ 913105 w 1450293"/>
              <a:gd name="connsiteY2" fmla="*/ 0 h 4654204"/>
              <a:gd name="connsiteX3" fmla="*/ 923753 w 1450293"/>
              <a:gd name="connsiteY3" fmla="*/ 2150 h 4654204"/>
              <a:gd name="connsiteX4" fmla="*/ 1012842 w 1450293"/>
              <a:gd name="connsiteY4" fmla="*/ 11131 h 4654204"/>
              <a:gd name="connsiteX5" fmla="*/ 1450293 w 1450293"/>
              <a:gd name="connsiteY5" fmla="*/ 547865 h 4654204"/>
              <a:gd name="connsiteX6" fmla="*/ 1450293 w 1450293"/>
              <a:gd name="connsiteY6" fmla="*/ 806185 h 4654204"/>
              <a:gd name="connsiteX7" fmla="*/ 1450293 w 1450293"/>
              <a:gd name="connsiteY7" fmla="*/ 2082456 h 4654204"/>
              <a:gd name="connsiteX8" fmla="*/ 1450293 w 1450293"/>
              <a:gd name="connsiteY8" fmla="*/ 4471579 h 4654204"/>
              <a:gd name="connsiteX9" fmla="*/ 1267668 w 1450293"/>
              <a:gd name="connsiteY9" fmla="*/ 4654204 h 4654204"/>
              <a:gd name="connsiteX10" fmla="*/ 913105 w 1450293"/>
              <a:gd name="connsiteY10" fmla="*/ 4654204 h 4654204"/>
              <a:gd name="connsiteX11" fmla="*/ 537188 w 1450293"/>
              <a:gd name="connsiteY11" fmla="*/ 4654204 h 4654204"/>
              <a:gd name="connsiteX12" fmla="*/ 182625 w 1450293"/>
              <a:gd name="connsiteY12" fmla="*/ 4654204 h 4654204"/>
              <a:gd name="connsiteX13" fmla="*/ 0 w 1450293"/>
              <a:gd name="connsiteY13" fmla="*/ 4471579 h 4654204"/>
              <a:gd name="connsiteX14" fmla="*/ 0 w 1450293"/>
              <a:gd name="connsiteY14" fmla="*/ 182625 h 4654204"/>
              <a:gd name="connsiteX15" fmla="*/ 182625 w 1450293"/>
              <a:gd name="connsiteY15" fmla="*/ 0 h 46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50293" h="4654204">
                <a:moveTo>
                  <a:pt x="182625" y="0"/>
                </a:moveTo>
                <a:lnTo>
                  <a:pt x="902428" y="0"/>
                </a:lnTo>
                <a:lnTo>
                  <a:pt x="913105" y="0"/>
                </a:lnTo>
                <a:lnTo>
                  <a:pt x="923753" y="2150"/>
                </a:lnTo>
                <a:lnTo>
                  <a:pt x="1012842" y="11131"/>
                </a:lnTo>
                <a:cubicBezTo>
                  <a:pt x="1262495" y="62217"/>
                  <a:pt x="1450293" y="283110"/>
                  <a:pt x="1450293" y="547865"/>
                </a:cubicBezTo>
                <a:lnTo>
                  <a:pt x="1450293" y="806185"/>
                </a:lnTo>
                <a:lnTo>
                  <a:pt x="1450293" y="2082456"/>
                </a:lnTo>
                <a:lnTo>
                  <a:pt x="1450293" y="4471579"/>
                </a:lnTo>
                <a:cubicBezTo>
                  <a:pt x="1450293" y="4572440"/>
                  <a:pt x="1368529" y="4654204"/>
                  <a:pt x="1267668" y="4654204"/>
                </a:cubicBezTo>
                <a:lnTo>
                  <a:pt x="913105" y="4654204"/>
                </a:lnTo>
                <a:lnTo>
                  <a:pt x="537188" y="4654204"/>
                </a:lnTo>
                <a:lnTo>
                  <a:pt x="182625" y="4654204"/>
                </a:lnTo>
                <a:cubicBezTo>
                  <a:pt x="81764" y="4654204"/>
                  <a:pt x="0" y="4572440"/>
                  <a:pt x="0" y="4471579"/>
                </a:cubicBezTo>
                <a:lnTo>
                  <a:pt x="0" y="182625"/>
                </a:lnTo>
                <a:cubicBezTo>
                  <a:pt x="0" y="81764"/>
                  <a:pt x="81764" y="0"/>
                  <a:pt x="182625" y="0"/>
                </a:cubicBezTo>
                <a:close/>
              </a:path>
            </a:pathLst>
          </a:custGeom>
          <a:solidFill>
            <a:srgbClr val="85DFFF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3" name="Freeform: Shape 7">
            <a:extLst>
              <a:ext uri="{FF2B5EF4-FFF2-40B4-BE49-F238E27FC236}">
                <a16:creationId xmlns:a16="http://schemas.microsoft.com/office/drawing/2014/main" id="{B1C3AB90-29AC-FB78-2F8E-A52D635EADCC}"/>
              </a:ext>
            </a:extLst>
          </p:cNvPr>
          <p:cNvSpPr/>
          <p:nvPr/>
        </p:nvSpPr>
        <p:spPr>
          <a:xfrm rot="5400000">
            <a:off x="2895982" y="1192571"/>
            <a:ext cx="690635" cy="4669599"/>
          </a:xfrm>
          <a:custGeom>
            <a:avLst/>
            <a:gdLst>
              <a:gd name="connsiteX0" fmla="*/ 182625 w 1450293"/>
              <a:gd name="connsiteY0" fmla="*/ 0 h 4654204"/>
              <a:gd name="connsiteX1" fmla="*/ 902428 w 1450293"/>
              <a:gd name="connsiteY1" fmla="*/ 0 h 4654204"/>
              <a:gd name="connsiteX2" fmla="*/ 913105 w 1450293"/>
              <a:gd name="connsiteY2" fmla="*/ 0 h 4654204"/>
              <a:gd name="connsiteX3" fmla="*/ 923753 w 1450293"/>
              <a:gd name="connsiteY3" fmla="*/ 2150 h 4654204"/>
              <a:gd name="connsiteX4" fmla="*/ 1012842 w 1450293"/>
              <a:gd name="connsiteY4" fmla="*/ 11131 h 4654204"/>
              <a:gd name="connsiteX5" fmla="*/ 1450293 w 1450293"/>
              <a:gd name="connsiteY5" fmla="*/ 547865 h 4654204"/>
              <a:gd name="connsiteX6" fmla="*/ 1450293 w 1450293"/>
              <a:gd name="connsiteY6" fmla="*/ 806185 h 4654204"/>
              <a:gd name="connsiteX7" fmla="*/ 1450293 w 1450293"/>
              <a:gd name="connsiteY7" fmla="*/ 2082456 h 4654204"/>
              <a:gd name="connsiteX8" fmla="*/ 1450293 w 1450293"/>
              <a:gd name="connsiteY8" fmla="*/ 4471579 h 4654204"/>
              <a:gd name="connsiteX9" fmla="*/ 1267668 w 1450293"/>
              <a:gd name="connsiteY9" fmla="*/ 4654204 h 4654204"/>
              <a:gd name="connsiteX10" fmla="*/ 913105 w 1450293"/>
              <a:gd name="connsiteY10" fmla="*/ 4654204 h 4654204"/>
              <a:gd name="connsiteX11" fmla="*/ 537188 w 1450293"/>
              <a:gd name="connsiteY11" fmla="*/ 4654204 h 4654204"/>
              <a:gd name="connsiteX12" fmla="*/ 182625 w 1450293"/>
              <a:gd name="connsiteY12" fmla="*/ 4654204 h 4654204"/>
              <a:gd name="connsiteX13" fmla="*/ 0 w 1450293"/>
              <a:gd name="connsiteY13" fmla="*/ 4471579 h 4654204"/>
              <a:gd name="connsiteX14" fmla="*/ 0 w 1450293"/>
              <a:gd name="connsiteY14" fmla="*/ 182625 h 4654204"/>
              <a:gd name="connsiteX15" fmla="*/ 182625 w 1450293"/>
              <a:gd name="connsiteY15" fmla="*/ 0 h 46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50293" h="4654204">
                <a:moveTo>
                  <a:pt x="182625" y="0"/>
                </a:moveTo>
                <a:lnTo>
                  <a:pt x="902428" y="0"/>
                </a:lnTo>
                <a:lnTo>
                  <a:pt x="913105" y="0"/>
                </a:lnTo>
                <a:lnTo>
                  <a:pt x="923753" y="2150"/>
                </a:lnTo>
                <a:lnTo>
                  <a:pt x="1012842" y="11131"/>
                </a:lnTo>
                <a:cubicBezTo>
                  <a:pt x="1262495" y="62217"/>
                  <a:pt x="1450293" y="283110"/>
                  <a:pt x="1450293" y="547865"/>
                </a:cubicBezTo>
                <a:lnTo>
                  <a:pt x="1450293" y="806185"/>
                </a:lnTo>
                <a:lnTo>
                  <a:pt x="1450293" y="2082456"/>
                </a:lnTo>
                <a:lnTo>
                  <a:pt x="1450293" y="4471579"/>
                </a:lnTo>
                <a:cubicBezTo>
                  <a:pt x="1450293" y="4572440"/>
                  <a:pt x="1368529" y="4654204"/>
                  <a:pt x="1267668" y="4654204"/>
                </a:cubicBezTo>
                <a:lnTo>
                  <a:pt x="913105" y="4654204"/>
                </a:lnTo>
                <a:lnTo>
                  <a:pt x="537188" y="4654204"/>
                </a:lnTo>
                <a:lnTo>
                  <a:pt x="182625" y="4654204"/>
                </a:lnTo>
                <a:cubicBezTo>
                  <a:pt x="81764" y="4654204"/>
                  <a:pt x="0" y="4572440"/>
                  <a:pt x="0" y="4471579"/>
                </a:cubicBezTo>
                <a:lnTo>
                  <a:pt x="0" y="182625"/>
                </a:lnTo>
                <a:cubicBezTo>
                  <a:pt x="0" y="81764"/>
                  <a:pt x="81764" y="0"/>
                  <a:pt x="182625" y="0"/>
                </a:cubicBezTo>
                <a:close/>
              </a:path>
            </a:pathLst>
          </a:custGeom>
          <a:solidFill>
            <a:srgbClr val="85DFFF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514" y="231190"/>
            <a:ext cx="8444216" cy="559237"/>
          </a:xfrm>
        </p:spPr>
        <p:txBody>
          <a:bodyPr/>
          <a:lstStyle/>
          <a:p>
            <a:r>
              <a:rPr lang="ru-RU" dirty="0" smtClean="0"/>
              <a:t>СПОСОБЫ ДОБРОВОЛЬНОГО ОТКАЗА ОТ ДРОБЛЕНИЯ БИЗНЕСА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962C8-6E1C-C82E-2FF5-2FF69E510F86}"/>
              </a:ext>
            </a:extLst>
          </p:cNvPr>
          <p:cNvSpPr txBox="1"/>
          <p:nvPr/>
        </p:nvSpPr>
        <p:spPr>
          <a:xfrm>
            <a:off x="3284267" y="4396456"/>
            <a:ext cx="1909873" cy="17235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b="1" spc="-1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ПЕРЕЧЕНЬ СПОСОБОВ ДОБРОВОЛЬНОГО ОТКАЗА ОТ ДРОБЛЕНИЯ БИЗНЕСА НЕ ОГРАНИЧЕН</a:t>
            </a:r>
            <a:endParaRPr lang="ru-RU" sz="1600" b="1" spc="-10" dirty="0">
              <a:solidFill>
                <a:schemeClr val="tx1">
                  <a:lumMod val="85000"/>
                  <a:lumOff val="1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Arial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ECB28A-3061-3FE6-34EE-0D6CE6F30D44}"/>
              </a:ext>
            </a:extLst>
          </p:cNvPr>
          <p:cNvCxnSpPr>
            <a:cxnSpLocks/>
          </p:cNvCxnSpPr>
          <p:nvPr/>
        </p:nvCxnSpPr>
        <p:spPr>
          <a:xfrm>
            <a:off x="5635191" y="1053390"/>
            <a:ext cx="0" cy="4655975"/>
          </a:xfrm>
          <a:prstGeom prst="line">
            <a:avLst/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546A5E2-827A-4780-2421-1A3059195949}"/>
              </a:ext>
            </a:extLst>
          </p:cNvPr>
          <p:cNvSpPr txBox="1"/>
          <p:nvPr/>
        </p:nvSpPr>
        <p:spPr>
          <a:xfrm>
            <a:off x="5766501" y="1220782"/>
            <a:ext cx="6014568" cy="44627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SzPct val="100000"/>
            </a:pP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2. Добровольный    отказ    от    дробления    бизнеса С ИЗМЕНЕНИЕМ организационной структуры бизнеса может осуществляться, в частности, путем: </a:t>
            </a:r>
          </a:p>
          <a:p>
            <a:pPr marL="432000" indent="-432000">
              <a:spcAft>
                <a:spcPts val="1200"/>
              </a:spcAft>
              <a:buSzPct val="100000"/>
              <a:buBlip>
                <a:blip r:embed="rId2"/>
              </a:buBlip>
            </a:pP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объединения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формально самостоятельных юридических лиц в 1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юридическое лицо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с возможным созданием по месту ведения ими предпринимательской деятельности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обособленных подразделений этой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организации; </a:t>
            </a:r>
          </a:p>
          <a:p>
            <a:pPr marL="432000" indent="-432000">
              <a:spcAft>
                <a:spcPts val="1200"/>
              </a:spcAft>
              <a:buSzPct val="100000"/>
              <a:buBlip>
                <a:blip r:embed="rId2"/>
              </a:buBlip>
            </a:pP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полного отчуждения акций (долей) юридических лиц, входящих в группу лиц, иным независимым лицам. При этом группа лиц перестает вести деятельность как единый хозяйствующий субъект.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Arial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63450A-E58F-452E-9AC2-89E52C517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9756" y="4421575"/>
            <a:ext cx="2231552" cy="1698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46A5E2-827A-4780-2421-1A3059195949}"/>
              </a:ext>
            </a:extLst>
          </p:cNvPr>
          <p:cNvSpPr txBox="1"/>
          <p:nvPr/>
        </p:nvSpPr>
        <p:spPr>
          <a:xfrm>
            <a:off x="580514" y="1220060"/>
            <a:ext cx="5134777" cy="252376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SzPct val="100000"/>
            </a:pP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1. Добровольный 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отказ от дробления бизнеса БЕЗ изменения организационной структуры бизнеса может осуществляться, в частности, путем:</a:t>
            </a:r>
          </a:p>
          <a:p>
            <a:pPr marL="432000" indent="-432000">
              <a:spcAft>
                <a:spcPts val="1200"/>
              </a:spcAft>
              <a:buSzPct val="100000"/>
              <a:buBlip>
                <a:blip r:embed="rId2"/>
              </a:buBlip>
            </a:pP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перехода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формально самостоятельных участников дробления бизнеса на ОСН; </a:t>
            </a:r>
          </a:p>
          <a:p>
            <a:pPr marL="432000" indent="-432000">
              <a:spcAft>
                <a:spcPts val="1200"/>
              </a:spcAft>
              <a:buSzPct val="100000"/>
              <a:buBlip>
                <a:blip r:embed="rId2"/>
              </a:buBlip>
            </a:pP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фактического перевода деятельности   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на одно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из лиц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группы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.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1806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2" grpId="0" animBg="1"/>
          <p:bldP spid="23" grpId="0" animBg="1"/>
          <p:bldP spid="5" grpId="0"/>
          <p:bldP spid="11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2" grpId="0" animBg="1"/>
          <p:bldP spid="23" grpId="0" animBg="1"/>
          <p:bldP spid="5" grpId="0"/>
          <p:bldP spid="11" grpId="0"/>
          <p:bldP spid="1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7">
            <a:extLst>
              <a:ext uri="{FF2B5EF4-FFF2-40B4-BE49-F238E27FC236}">
                <a16:creationId xmlns:a16="http://schemas.microsoft.com/office/drawing/2014/main" id="{B1C3AB90-29AC-FB78-2F8E-A52D635EADCC}"/>
              </a:ext>
            </a:extLst>
          </p:cNvPr>
          <p:cNvSpPr/>
          <p:nvPr/>
        </p:nvSpPr>
        <p:spPr>
          <a:xfrm>
            <a:off x="379288" y="1072724"/>
            <a:ext cx="3657565" cy="485777"/>
          </a:xfrm>
          <a:custGeom>
            <a:avLst/>
            <a:gdLst>
              <a:gd name="connsiteX0" fmla="*/ 182625 w 1450293"/>
              <a:gd name="connsiteY0" fmla="*/ 0 h 4654204"/>
              <a:gd name="connsiteX1" fmla="*/ 902428 w 1450293"/>
              <a:gd name="connsiteY1" fmla="*/ 0 h 4654204"/>
              <a:gd name="connsiteX2" fmla="*/ 913105 w 1450293"/>
              <a:gd name="connsiteY2" fmla="*/ 0 h 4654204"/>
              <a:gd name="connsiteX3" fmla="*/ 923753 w 1450293"/>
              <a:gd name="connsiteY3" fmla="*/ 2150 h 4654204"/>
              <a:gd name="connsiteX4" fmla="*/ 1012842 w 1450293"/>
              <a:gd name="connsiteY4" fmla="*/ 11131 h 4654204"/>
              <a:gd name="connsiteX5" fmla="*/ 1450293 w 1450293"/>
              <a:gd name="connsiteY5" fmla="*/ 547865 h 4654204"/>
              <a:gd name="connsiteX6" fmla="*/ 1450293 w 1450293"/>
              <a:gd name="connsiteY6" fmla="*/ 806185 h 4654204"/>
              <a:gd name="connsiteX7" fmla="*/ 1450293 w 1450293"/>
              <a:gd name="connsiteY7" fmla="*/ 2082456 h 4654204"/>
              <a:gd name="connsiteX8" fmla="*/ 1450293 w 1450293"/>
              <a:gd name="connsiteY8" fmla="*/ 4471579 h 4654204"/>
              <a:gd name="connsiteX9" fmla="*/ 1267668 w 1450293"/>
              <a:gd name="connsiteY9" fmla="*/ 4654204 h 4654204"/>
              <a:gd name="connsiteX10" fmla="*/ 913105 w 1450293"/>
              <a:gd name="connsiteY10" fmla="*/ 4654204 h 4654204"/>
              <a:gd name="connsiteX11" fmla="*/ 537188 w 1450293"/>
              <a:gd name="connsiteY11" fmla="*/ 4654204 h 4654204"/>
              <a:gd name="connsiteX12" fmla="*/ 182625 w 1450293"/>
              <a:gd name="connsiteY12" fmla="*/ 4654204 h 4654204"/>
              <a:gd name="connsiteX13" fmla="*/ 0 w 1450293"/>
              <a:gd name="connsiteY13" fmla="*/ 4471579 h 4654204"/>
              <a:gd name="connsiteX14" fmla="*/ 0 w 1450293"/>
              <a:gd name="connsiteY14" fmla="*/ 182625 h 4654204"/>
              <a:gd name="connsiteX15" fmla="*/ 182625 w 1450293"/>
              <a:gd name="connsiteY15" fmla="*/ 0 h 46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50293" h="4654204">
                <a:moveTo>
                  <a:pt x="182625" y="0"/>
                </a:moveTo>
                <a:lnTo>
                  <a:pt x="902428" y="0"/>
                </a:lnTo>
                <a:lnTo>
                  <a:pt x="913105" y="0"/>
                </a:lnTo>
                <a:lnTo>
                  <a:pt x="923753" y="2150"/>
                </a:lnTo>
                <a:lnTo>
                  <a:pt x="1012842" y="11131"/>
                </a:lnTo>
                <a:cubicBezTo>
                  <a:pt x="1262495" y="62217"/>
                  <a:pt x="1450293" y="283110"/>
                  <a:pt x="1450293" y="547865"/>
                </a:cubicBezTo>
                <a:lnTo>
                  <a:pt x="1450293" y="806185"/>
                </a:lnTo>
                <a:lnTo>
                  <a:pt x="1450293" y="2082456"/>
                </a:lnTo>
                <a:lnTo>
                  <a:pt x="1450293" y="4471579"/>
                </a:lnTo>
                <a:cubicBezTo>
                  <a:pt x="1450293" y="4572440"/>
                  <a:pt x="1368529" y="4654204"/>
                  <a:pt x="1267668" y="4654204"/>
                </a:cubicBezTo>
                <a:lnTo>
                  <a:pt x="913105" y="4654204"/>
                </a:lnTo>
                <a:lnTo>
                  <a:pt x="537188" y="4654204"/>
                </a:lnTo>
                <a:lnTo>
                  <a:pt x="182625" y="4654204"/>
                </a:lnTo>
                <a:cubicBezTo>
                  <a:pt x="81764" y="4654204"/>
                  <a:pt x="0" y="4572440"/>
                  <a:pt x="0" y="4471579"/>
                </a:cubicBezTo>
                <a:lnTo>
                  <a:pt x="0" y="182625"/>
                </a:lnTo>
                <a:cubicBezTo>
                  <a:pt x="0" y="81764"/>
                  <a:pt x="81764" y="0"/>
                  <a:pt x="182625" y="0"/>
                </a:cubicBezTo>
                <a:close/>
              </a:path>
            </a:pathLst>
          </a:custGeom>
          <a:solidFill>
            <a:srgbClr val="85DFFF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Амнистия НЕ </a:t>
            </a:r>
            <a:r>
              <a:rPr lang="ru-RU" b="1" dirty="0" smtClean="0">
                <a:solidFill>
                  <a:schemeClr val="tx1"/>
                </a:solidFill>
              </a:rPr>
              <a:t>применяется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514" y="231190"/>
            <a:ext cx="8444216" cy="559237"/>
          </a:xfrm>
        </p:spPr>
        <p:txBody>
          <a:bodyPr/>
          <a:lstStyle/>
          <a:p>
            <a:r>
              <a:rPr lang="ru-RU" dirty="0" smtClean="0"/>
              <a:t>СЛУЧАИ, НА КОТОРЫЕ НЕ РАСПРОСТРАНЯЕТСЯ МЕХАНИЗМ НАЛОГОВОЙ АМНИСТИИ ДРОБЛЕНИЯ БИЗНЕСА</a:t>
            </a:r>
            <a:endParaRPr lang="ru-RU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ECB28A-3061-3FE6-34EE-0D6CE6F30D44}"/>
              </a:ext>
            </a:extLst>
          </p:cNvPr>
          <p:cNvCxnSpPr>
            <a:cxnSpLocks/>
          </p:cNvCxnSpPr>
          <p:nvPr/>
        </p:nvCxnSpPr>
        <p:spPr>
          <a:xfrm>
            <a:off x="4151085" y="975645"/>
            <a:ext cx="19200" cy="5302835"/>
          </a:xfrm>
          <a:prstGeom prst="line">
            <a:avLst/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546A5E2-827A-4780-2421-1A3059195949}"/>
              </a:ext>
            </a:extLst>
          </p:cNvPr>
          <p:cNvSpPr txBox="1"/>
          <p:nvPr/>
        </p:nvSpPr>
        <p:spPr>
          <a:xfrm>
            <a:off x="379288" y="1822425"/>
            <a:ext cx="3583112" cy="22775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>
              <a:spcAft>
                <a:spcPts val="1200"/>
              </a:spcAft>
              <a:buSzPct val="100000"/>
              <a:buBlip>
                <a:blip r:embed="rId2"/>
              </a:buBlip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Налогоплательщик не отказался от дробления бизнеса в 2025 - 2026 годах </a:t>
            </a:r>
          </a:p>
          <a:p>
            <a:pPr marL="432000" indent="-432000">
              <a:spcAft>
                <a:spcPts val="1200"/>
              </a:spcAft>
              <a:buSzPct val="100000"/>
              <a:buBlip>
                <a:blip r:embed="rId2"/>
              </a:buBlip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Дробление выявлено за периоды 2021 года и ранее </a:t>
            </a:r>
          </a:p>
          <a:p>
            <a:pPr marL="432000" indent="-432000">
              <a:spcAft>
                <a:spcPts val="1200"/>
              </a:spcAft>
              <a:buSzPct val="100000"/>
              <a:buBlip>
                <a:blip r:embed="rId2"/>
              </a:buBlip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Решение по результатам проверки за 2022-2024 годов вступило в силу до 12.07.2024.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46A5E2-827A-4780-2421-1A3059195949}"/>
              </a:ext>
            </a:extLst>
          </p:cNvPr>
          <p:cNvSpPr txBox="1"/>
          <p:nvPr/>
        </p:nvSpPr>
        <p:spPr>
          <a:xfrm>
            <a:off x="4358970" y="1830414"/>
            <a:ext cx="7426630" cy="46512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>
              <a:spcAft>
                <a:spcPts val="1200"/>
              </a:spcAft>
              <a:buSzPct val="100000"/>
              <a:buBlip>
                <a:blip r:embed="rId2"/>
              </a:buBlip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НДФЛ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и страховые взносы,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доначисленные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 в связи с занижением (сокрытием) зарплаты (не связаны с дроблением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бизнеса)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Arial"/>
            </a:endParaRPr>
          </a:p>
          <a:p>
            <a:pPr marL="432000" indent="-432000">
              <a:spcAft>
                <a:spcPts val="1200"/>
              </a:spcAft>
              <a:buSzPct val="100000"/>
              <a:buBlip>
                <a:blip r:embed="rId2"/>
              </a:buBlip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Налог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на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прибыль организаций,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доначисленный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 организациям - участникам схемы дробления, применяющим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ОСН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(НДФЛ,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доначисленный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 ИП), или УСН, ЕСХН, </a:t>
            </a:r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доначисленный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участникам схемы дробления, применяющим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спецрежимы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, в связи с занижением (сокрытием) выручки (доходов) (не связаны с дроблением бизнеса)</a:t>
            </a:r>
          </a:p>
          <a:p>
            <a:pPr marL="432000" indent="-432000">
              <a:spcAft>
                <a:spcPts val="1200"/>
              </a:spcAft>
              <a:buSzPct val="100000"/>
              <a:buBlip>
                <a:blip r:embed="rId2"/>
              </a:buBlip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Страховые взносы (дробление бизнеса в целях получения лицами статуса СМСП для применения пониженного тарифа страховых взносов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) 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Arial"/>
            </a:endParaRPr>
          </a:p>
          <a:p>
            <a:pPr marL="432000" indent="-432000">
              <a:spcAft>
                <a:spcPts val="1200"/>
              </a:spcAft>
              <a:buSzPct val="100000"/>
              <a:buBlip>
                <a:blip r:embed="rId2"/>
              </a:buBlip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НДС в связи с применением льгот в сфере общепита (дробление в целях освобождения от налогообложения НДС услуг общепита, не превышающих по выручке 2 млрд руб. в год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) 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Arial"/>
            </a:endParaRPr>
          </a:p>
          <a:p>
            <a:pPr marL="432000" indent="-432000">
              <a:spcAft>
                <a:spcPts val="1200"/>
              </a:spcAft>
              <a:buSzPct val="100000"/>
              <a:buBlip>
                <a:blip r:embed="rId2"/>
              </a:buBlip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НДПИ (дробление с целью занижения себестоимости полезного ископаемого.</a:t>
            </a:r>
          </a:p>
        </p:txBody>
      </p:sp>
      <p:sp>
        <p:nvSpPr>
          <p:cNvPr id="18" name="Freeform: Shape 7">
            <a:extLst>
              <a:ext uri="{FF2B5EF4-FFF2-40B4-BE49-F238E27FC236}">
                <a16:creationId xmlns:a16="http://schemas.microsoft.com/office/drawing/2014/main" id="{B1C3AB90-29AC-FB78-2F8E-A52D635EADCC}"/>
              </a:ext>
            </a:extLst>
          </p:cNvPr>
          <p:cNvSpPr/>
          <p:nvPr/>
        </p:nvSpPr>
        <p:spPr>
          <a:xfrm>
            <a:off x="4358970" y="1072724"/>
            <a:ext cx="7426630" cy="494440"/>
          </a:xfrm>
          <a:custGeom>
            <a:avLst/>
            <a:gdLst>
              <a:gd name="connsiteX0" fmla="*/ 182625 w 1450293"/>
              <a:gd name="connsiteY0" fmla="*/ 0 h 4654204"/>
              <a:gd name="connsiteX1" fmla="*/ 902428 w 1450293"/>
              <a:gd name="connsiteY1" fmla="*/ 0 h 4654204"/>
              <a:gd name="connsiteX2" fmla="*/ 913105 w 1450293"/>
              <a:gd name="connsiteY2" fmla="*/ 0 h 4654204"/>
              <a:gd name="connsiteX3" fmla="*/ 923753 w 1450293"/>
              <a:gd name="connsiteY3" fmla="*/ 2150 h 4654204"/>
              <a:gd name="connsiteX4" fmla="*/ 1012842 w 1450293"/>
              <a:gd name="connsiteY4" fmla="*/ 11131 h 4654204"/>
              <a:gd name="connsiteX5" fmla="*/ 1450293 w 1450293"/>
              <a:gd name="connsiteY5" fmla="*/ 547865 h 4654204"/>
              <a:gd name="connsiteX6" fmla="*/ 1450293 w 1450293"/>
              <a:gd name="connsiteY6" fmla="*/ 806185 h 4654204"/>
              <a:gd name="connsiteX7" fmla="*/ 1450293 w 1450293"/>
              <a:gd name="connsiteY7" fmla="*/ 2082456 h 4654204"/>
              <a:gd name="connsiteX8" fmla="*/ 1450293 w 1450293"/>
              <a:gd name="connsiteY8" fmla="*/ 4471579 h 4654204"/>
              <a:gd name="connsiteX9" fmla="*/ 1267668 w 1450293"/>
              <a:gd name="connsiteY9" fmla="*/ 4654204 h 4654204"/>
              <a:gd name="connsiteX10" fmla="*/ 913105 w 1450293"/>
              <a:gd name="connsiteY10" fmla="*/ 4654204 h 4654204"/>
              <a:gd name="connsiteX11" fmla="*/ 537188 w 1450293"/>
              <a:gd name="connsiteY11" fmla="*/ 4654204 h 4654204"/>
              <a:gd name="connsiteX12" fmla="*/ 182625 w 1450293"/>
              <a:gd name="connsiteY12" fmla="*/ 4654204 h 4654204"/>
              <a:gd name="connsiteX13" fmla="*/ 0 w 1450293"/>
              <a:gd name="connsiteY13" fmla="*/ 4471579 h 4654204"/>
              <a:gd name="connsiteX14" fmla="*/ 0 w 1450293"/>
              <a:gd name="connsiteY14" fmla="*/ 182625 h 4654204"/>
              <a:gd name="connsiteX15" fmla="*/ 182625 w 1450293"/>
              <a:gd name="connsiteY15" fmla="*/ 0 h 46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50293" h="4654204">
                <a:moveTo>
                  <a:pt x="182625" y="0"/>
                </a:moveTo>
                <a:lnTo>
                  <a:pt x="902428" y="0"/>
                </a:lnTo>
                <a:lnTo>
                  <a:pt x="913105" y="0"/>
                </a:lnTo>
                <a:lnTo>
                  <a:pt x="923753" y="2150"/>
                </a:lnTo>
                <a:lnTo>
                  <a:pt x="1012842" y="11131"/>
                </a:lnTo>
                <a:cubicBezTo>
                  <a:pt x="1262495" y="62217"/>
                  <a:pt x="1450293" y="283110"/>
                  <a:pt x="1450293" y="547865"/>
                </a:cubicBezTo>
                <a:lnTo>
                  <a:pt x="1450293" y="806185"/>
                </a:lnTo>
                <a:lnTo>
                  <a:pt x="1450293" y="2082456"/>
                </a:lnTo>
                <a:lnTo>
                  <a:pt x="1450293" y="4471579"/>
                </a:lnTo>
                <a:cubicBezTo>
                  <a:pt x="1450293" y="4572440"/>
                  <a:pt x="1368529" y="4654204"/>
                  <a:pt x="1267668" y="4654204"/>
                </a:cubicBezTo>
                <a:lnTo>
                  <a:pt x="913105" y="4654204"/>
                </a:lnTo>
                <a:lnTo>
                  <a:pt x="537188" y="4654204"/>
                </a:lnTo>
                <a:lnTo>
                  <a:pt x="182625" y="4654204"/>
                </a:lnTo>
                <a:cubicBezTo>
                  <a:pt x="81764" y="4654204"/>
                  <a:pt x="0" y="4572440"/>
                  <a:pt x="0" y="4471579"/>
                </a:cubicBezTo>
                <a:lnTo>
                  <a:pt x="0" y="182625"/>
                </a:lnTo>
                <a:cubicBezTo>
                  <a:pt x="0" y="81764"/>
                  <a:pt x="81764" y="0"/>
                  <a:pt x="182625" y="0"/>
                </a:cubicBezTo>
                <a:close/>
              </a:path>
            </a:pathLst>
          </a:custGeom>
          <a:solidFill>
            <a:srgbClr val="85DFFF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Амнистия НЕ распространяется на налоги (страховые взносы)</a:t>
            </a:r>
            <a:endParaRPr lang="ru-RU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A4B7C35-FF55-456E-9794-56B3BF821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14" y="4790927"/>
            <a:ext cx="192650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6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11" grpId="0"/>
          <p:bldP spid="17" grpId="0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11" grpId="0"/>
          <p:bldP spid="17" grpId="0"/>
          <p:bldP spid="1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7">
            <a:extLst>
              <a:ext uri="{FF2B5EF4-FFF2-40B4-BE49-F238E27FC236}">
                <a16:creationId xmlns:a16="http://schemas.microsoft.com/office/drawing/2014/main" id="{B1C3AB90-29AC-FB78-2F8E-A52D635EADCC}"/>
              </a:ext>
            </a:extLst>
          </p:cNvPr>
          <p:cNvSpPr/>
          <p:nvPr/>
        </p:nvSpPr>
        <p:spPr>
          <a:xfrm rot="5400000">
            <a:off x="3652148" y="-2101403"/>
            <a:ext cx="2956588" cy="9481844"/>
          </a:xfrm>
          <a:custGeom>
            <a:avLst/>
            <a:gdLst>
              <a:gd name="connsiteX0" fmla="*/ 182625 w 1450293"/>
              <a:gd name="connsiteY0" fmla="*/ 0 h 4654204"/>
              <a:gd name="connsiteX1" fmla="*/ 902428 w 1450293"/>
              <a:gd name="connsiteY1" fmla="*/ 0 h 4654204"/>
              <a:gd name="connsiteX2" fmla="*/ 913105 w 1450293"/>
              <a:gd name="connsiteY2" fmla="*/ 0 h 4654204"/>
              <a:gd name="connsiteX3" fmla="*/ 923753 w 1450293"/>
              <a:gd name="connsiteY3" fmla="*/ 2150 h 4654204"/>
              <a:gd name="connsiteX4" fmla="*/ 1012842 w 1450293"/>
              <a:gd name="connsiteY4" fmla="*/ 11131 h 4654204"/>
              <a:gd name="connsiteX5" fmla="*/ 1450293 w 1450293"/>
              <a:gd name="connsiteY5" fmla="*/ 547865 h 4654204"/>
              <a:gd name="connsiteX6" fmla="*/ 1450293 w 1450293"/>
              <a:gd name="connsiteY6" fmla="*/ 806185 h 4654204"/>
              <a:gd name="connsiteX7" fmla="*/ 1450293 w 1450293"/>
              <a:gd name="connsiteY7" fmla="*/ 2082456 h 4654204"/>
              <a:gd name="connsiteX8" fmla="*/ 1450293 w 1450293"/>
              <a:gd name="connsiteY8" fmla="*/ 4471579 h 4654204"/>
              <a:gd name="connsiteX9" fmla="*/ 1267668 w 1450293"/>
              <a:gd name="connsiteY9" fmla="*/ 4654204 h 4654204"/>
              <a:gd name="connsiteX10" fmla="*/ 913105 w 1450293"/>
              <a:gd name="connsiteY10" fmla="*/ 4654204 h 4654204"/>
              <a:gd name="connsiteX11" fmla="*/ 537188 w 1450293"/>
              <a:gd name="connsiteY11" fmla="*/ 4654204 h 4654204"/>
              <a:gd name="connsiteX12" fmla="*/ 182625 w 1450293"/>
              <a:gd name="connsiteY12" fmla="*/ 4654204 h 4654204"/>
              <a:gd name="connsiteX13" fmla="*/ 0 w 1450293"/>
              <a:gd name="connsiteY13" fmla="*/ 4471579 h 4654204"/>
              <a:gd name="connsiteX14" fmla="*/ 0 w 1450293"/>
              <a:gd name="connsiteY14" fmla="*/ 182625 h 4654204"/>
              <a:gd name="connsiteX15" fmla="*/ 182625 w 1450293"/>
              <a:gd name="connsiteY15" fmla="*/ 0 h 46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50293" h="4654204">
                <a:moveTo>
                  <a:pt x="182625" y="0"/>
                </a:moveTo>
                <a:lnTo>
                  <a:pt x="902428" y="0"/>
                </a:lnTo>
                <a:lnTo>
                  <a:pt x="913105" y="0"/>
                </a:lnTo>
                <a:lnTo>
                  <a:pt x="923753" y="2150"/>
                </a:lnTo>
                <a:lnTo>
                  <a:pt x="1012842" y="11131"/>
                </a:lnTo>
                <a:cubicBezTo>
                  <a:pt x="1262495" y="62217"/>
                  <a:pt x="1450293" y="283110"/>
                  <a:pt x="1450293" y="547865"/>
                </a:cubicBezTo>
                <a:lnTo>
                  <a:pt x="1450293" y="806185"/>
                </a:lnTo>
                <a:lnTo>
                  <a:pt x="1450293" y="2082456"/>
                </a:lnTo>
                <a:lnTo>
                  <a:pt x="1450293" y="4471579"/>
                </a:lnTo>
                <a:cubicBezTo>
                  <a:pt x="1450293" y="4572440"/>
                  <a:pt x="1368529" y="4654204"/>
                  <a:pt x="1267668" y="4654204"/>
                </a:cubicBezTo>
                <a:lnTo>
                  <a:pt x="913105" y="4654204"/>
                </a:lnTo>
                <a:lnTo>
                  <a:pt x="537188" y="4654204"/>
                </a:lnTo>
                <a:lnTo>
                  <a:pt x="182625" y="4654204"/>
                </a:lnTo>
                <a:cubicBezTo>
                  <a:pt x="81764" y="4654204"/>
                  <a:pt x="0" y="4572440"/>
                  <a:pt x="0" y="4471579"/>
                </a:cubicBezTo>
                <a:lnTo>
                  <a:pt x="0" y="182625"/>
                </a:lnTo>
                <a:cubicBezTo>
                  <a:pt x="0" y="81764"/>
                  <a:pt x="81764" y="0"/>
                  <a:pt x="182625" y="0"/>
                </a:cubicBezTo>
                <a:close/>
              </a:path>
            </a:pathLst>
          </a:custGeom>
          <a:solidFill>
            <a:srgbClr val="85DFFF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514" y="188166"/>
            <a:ext cx="8424738" cy="559237"/>
          </a:xfrm>
        </p:spPr>
        <p:txBody>
          <a:bodyPr/>
          <a:lstStyle/>
          <a:p>
            <a:r>
              <a:rPr lang="ru-RU" dirty="0" smtClean="0"/>
              <a:t>ОТКАЗ ОТ ДРОБЛЕНИЯ ПОСЛЕ ОТКРЫТИЯ ВЫЕЗДНОЙ НАЛОГОВОЙ ПРОВЕРКИ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46A5E2-827A-4780-2421-1A3059195949}"/>
              </a:ext>
            </a:extLst>
          </p:cNvPr>
          <p:cNvSpPr txBox="1"/>
          <p:nvPr/>
        </p:nvSpPr>
        <p:spPr>
          <a:xfrm>
            <a:off x="580514" y="1319075"/>
            <a:ext cx="8989513" cy="270843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SzPct val="100000"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Если налогоплательщик </a:t>
            </a:r>
            <a:r>
              <a:rPr lang="ru-RU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НЕ </a:t>
            </a: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отказался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от дробления бизнеса за 2025 и 2026 годы до открытия выездной проверки за эти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периоды, то он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может воспользоваться налоговой амнистией за периоды 2022 - 2023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гг.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при условии отказа от дробления бизнеса за 2024, 2025 и 2026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гг. до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вынесения решения по результатам такой проверки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(путем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подачи соответствующих уточненных налоговых деклараций и уплаты соответствующих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налогов).</a:t>
            </a:r>
            <a:endParaRPr lang="ru-RU" sz="2200" dirty="0">
              <a:solidFill>
                <a:schemeClr val="tx1">
                  <a:lumMod val="85000"/>
                  <a:lumOff val="1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46A5E2-827A-4780-2421-1A3059195949}"/>
              </a:ext>
            </a:extLst>
          </p:cNvPr>
          <p:cNvSpPr txBox="1"/>
          <p:nvPr/>
        </p:nvSpPr>
        <p:spPr>
          <a:xfrm>
            <a:off x="5692796" y="4316049"/>
            <a:ext cx="5903459" cy="193899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Даже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при выполнении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этих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условий налогоплательщик НЕ будет освобожден от уплаты пеней и штрафов за периоды после 2023 года, но самостоятельный отказ от дробления и доплата налогов  может учитываться в качестве смягчающего ответственность обстоятельства при привлечении к налоговой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ответственности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10823" y="3700496"/>
            <a:ext cx="881973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SzPct val="100000"/>
            </a:pPr>
            <a:r>
              <a:rPr lang="ru-RU" sz="17000" b="1" dirty="0">
                <a:solidFill>
                  <a:srgbClr val="85DFFF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Arial"/>
              </a:rPr>
              <a:t>!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4461D05-0116-49B4-99A4-83261CA98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968" y="4634345"/>
            <a:ext cx="2236060" cy="16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08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5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5" grpId="0"/>
          <p:bldP spid="11" grpId="0"/>
        </p:bldLst>
      </p:timing>
    </mc:Fallback>
  </mc:AlternateContent>
</p:sld>
</file>

<file path=ppt/theme/theme1.xml><?xml version="1.0" encoding="utf-8"?>
<a:theme xmlns:a="http://schemas.openxmlformats.org/drawingml/2006/main" name="Foru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Golos Text"/>
        <a:ea typeface=""/>
        <a:cs typeface=""/>
      </a:majorFont>
      <a:minorFont>
        <a:latin typeface="Golo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>
        <a:spAutoFit/>
      </a:bodyPr>
      <a:lstStyle>
        <a:defPPr algn="l">
          <a:defRPr dirty="0">
            <a:solidFill>
              <a:schemeClr val="tx1">
                <a:lumMod val="85000"/>
                <a:lumOff val="1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</TotalTime>
  <Words>743</Words>
  <Application>Microsoft Office PowerPoint</Application>
  <PresentationFormat>Широкоэкранный</PresentationFormat>
  <Paragraphs>38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Poppins</vt:lpstr>
      <vt:lpstr>Golos Text</vt:lpstr>
      <vt:lpstr>Calibri</vt:lpstr>
      <vt:lpstr>Arial</vt:lpstr>
      <vt:lpstr>Forum</vt:lpstr>
      <vt:lpstr>Презентация PowerPoint</vt:lpstr>
      <vt:lpstr>НАЛОГОВАЯ АМНИСТИЯ ДРОБЛЕНИЯ БИЗНЕСА</vt:lpstr>
      <vt:lpstr>ПОНЯТИЕ ДРОБЛЕНИЯ БИЗНЕСА</vt:lpstr>
      <vt:lpstr>СПОСОБЫ ДОБРОВОЛЬНОГО ОТКАЗА ОТ ДРОБЛЕНИЯ БИЗНЕСА</vt:lpstr>
      <vt:lpstr>СЛУЧАИ, НА КОТОРЫЕ НЕ РАСПРОСТРАНЯЕТСЯ МЕХАНИЗМ НАЛОГОВОЙ АМНИСТИИ ДРОБЛЕНИЯ БИЗНЕСА</vt:lpstr>
      <vt:lpstr>ОТКАЗ ОТ ДРОБЛЕНИЯ ПОСЛЕ ОТКРЫТИЯ ВЫЕЗДНОЙ НАЛОГОВОЙ ПРОВЕРКИ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Гильцебах Инна Сергеевна</dc:creator>
  <cp:lastModifiedBy>ОРсН 4</cp:lastModifiedBy>
  <cp:revision>270</cp:revision>
  <cp:lastPrinted>2023-05-22T12:36:04Z</cp:lastPrinted>
  <dcterms:modified xsi:type="dcterms:W3CDTF">2025-04-10T14:47:55Z</dcterms:modified>
</cp:coreProperties>
</file>